
<file path=[Content_Types].xml><?xml version="1.0" encoding="utf-8"?>
<Types xmlns="http://schemas.openxmlformats.org/package/2006/content-types">
  <Default Extension="bin" ContentType="application/vnd.openxmlformats-officedocument.presentationml.printerSettings"/>
  <Default Extension="png" ContentType="image/png"/>
  <Default Extension="jpeg" ContentType="image/jpeg"/>
  <Default Extension="emf" ContentType="image/x-emf"/>
  <Default Extension="wma" ContentType="audio/unknown"/>
  <Default Extension="rels" ContentType="application/vnd.openxmlformats-package.relationships+xml"/>
  <Default Extension="xml" ContentType="application/xml"/>
  <Default Extension="jpg" ContentType="image/jpeg"/>
  <Override PartName="/ppt/slides/slide16.xml" ContentType="application/vnd.openxmlformats-officedocument.presentationml.slide+xml"/>
  <Override PartName="/ppt/presentation.xml" ContentType="application/vnd.openxmlformats-officedocument.presentationml.presentation.main+xml"/>
  <Override PartName="/ppt/slides/slide8.xml" ContentType="application/vnd.openxmlformats-officedocument.presentationml.slide+xml"/>
  <Override PartName="/ppt/slides/slide6.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theme/theme2.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3.xml" ContentType="application/vnd.openxmlformats-officedocument.theme+xml"/>
  <Override PartName="/ppt/theme/theme6.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5" r:id="rId1"/>
    <p:sldMasterId id="2147483738" r:id="rId2"/>
    <p:sldMasterId id="2147483723" r:id="rId3"/>
    <p:sldMasterId id="2147483730" r:id="rId4"/>
  </p:sldMasterIdLst>
  <p:notesMasterIdLst>
    <p:notesMasterId r:id="rId21"/>
  </p:notesMasterIdLst>
  <p:handoutMasterIdLst>
    <p:handoutMasterId r:id="rId22"/>
  </p:handoutMasterIdLst>
  <p:sldIdLst>
    <p:sldId id="272"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80" autoAdjust="0"/>
    <p:restoredTop sz="94614" autoAdjust="0"/>
  </p:normalViewPr>
  <p:slideViewPr>
    <p:cSldViewPr snapToGrid="0" snapToObjects="1">
      <p:cViewPr>
        <p:scale>
          <a:sx n="100" d="100"/>
          <a:sy n="100" d="100"/>
        </p:scale>
        <p:origin x="-3424" y="-1136"/>
      </p:cViewPr>
      <p:guideLst>
        <p:guide orient="horz" pos="1620"/>
        <p:guide pos="2880"/>
      </p:guideLst>
    </p:cSldViewPr>
  </p:slideViewPr>
  <p:outlineViewPr>
    <p:cViewPr>
      <p:scale>
        <a:sx n="33" d="100"/>
        <a:sy n="33" d="100"/>
      </p:scale>
      <p:origin x="8" y="17904"/>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theme" Target="theme/theme1.xml"/><Relationship Id="rId13" Type="http://schemas.openxmlformats.org/officeDocument/2006/relationships/slide" Target="slides/slide9.xml"/><Relationship Id="rId18" Type="http://schemas.openxmlformats.org/officeDocument/2006/relationships/slide" Target="slides/slide14.xml"/><Relationship Id="rId8" Type="http://schemas.openxmlformats.org/officeDocument/2006/relationships/slide" Target="slides/slide4.xml"/><Relationship Id="rId21"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viewProps" Target="viewProps.xml"/><Relationship Id="rId12" Type="http://schemas.openxmlformats.org/officeDocument/2006/relationships/slide" Target="slides/slide8.xml"/><Relationship Id="rId17" Type="http://schemas.openxmlformats.org/officeDocument/2006/relationships/slide" Target="slides/slide13.xml"/><Relationship Id="rId7" Type="http://schemas.openxmlformats.org/officeDocument/2006/relationships/slide" Target="slides/slide3.xml"/><Relationship Id="rId20" Type="http://schemas.openxmlformats.org/officeDocument/2006/relationships/slide" Target="slides/slide16.xml"/><Relationship Id="rId16" Type="http://schemas.openxmlformats.org/officeDocument/2006/relationships/slide" Target="slides/slide12.xml"/><Relationship Id="rId2" Type="http://schemas.openxmlformats.org/officeDocument/2006/relationships/slideMaster" Target="slideMasters/slideMaster2.xml"/><Relationship Id="rId29" Type="http://schemas.openxmlformats.org/officeDocument/2006/relationships/customXml" Target="../customXml/item2.xml"/><Relationship Id="rId24" Type="http://schemas.openxmlformats.org/officeDocument/2006/relationships/presProps" Target="presProps.xml"/><Relationship Id="rId11" Type="http://schemas.openxmlformats.org/officeDocument/2006/relationships/slide" Target="slides/slide7.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printerSettings" Target="printerSettings/printerSettings1.bin"/><Relationship Id="rId15" Type="http://schemas.openxmlformats.org/officeDocument/2006/relationships/slide" Target="slides/slide11.xml"/><Relationship Id="rId5" Type="http://schemas.openxmlformats.org/officeDocument/2006/relationships/slide" Target="slides/slide1.xml"/><Relationship Id="rId28" Type="http://schemas.openxmlformats.org/officeDocument/2006/relationships/customXml" Target="../customXml/item1.xml"/><Relationship Id="rId10" Type="http://schemas.openxmlformats.org/officeDocument/2006/relationships/slide" Target="slides/slide6.xml"/><Relationship Id="rId19" Type="http://schemas.openxmlformats.org/officeDocument/2006/relationships/slide" Target="slides/slide15.xml"/><Relationship Id="rId9" Type="http://schemas.openxmlformats.org/officeDocument/2006/relationships/slide" Target="slides/slide5.xml"/><Relationship Id="rId22" Type="http://schemas.openxmlformats.org/officeDocument/2006/relationships/handoutMaster" Target="handoutMasters/handoutMaster1.xml"/><Relationship Id="rId27" Type="http://schemas.openxmlformats.org/officeDocument/2006/relationships/tableStyles" Target="tableStyles.xml"/><Relationship Id="rId14" Type="http://schemas.openxmlformats.org/officeDocument/2006/relationships/slide" Target="slides/slide10.xml"/><Relationship Id="rId4" Type="http://schemas.openxmlformats.org/officeDocument/2006/relationships/slideMaster" Target="slideMasters/slideMaster4.xml"/><Relationship Id="rId30"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A085026-7EE5-F245-A532-47BEB5D47CB2}" type="datetimeFigureOut">
              <a:rPr lang="en-US" smtClean="0"/>
              <a:t>11/09/15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FC0E943-9B65-1048-83B0-56AB78101C02}" type="slidenum">
              <a:rPr lang="en-US" smtClean="0"/>
              <a:t>‹#›</a:t>
            </a:fld>
            <a:endParaRPr lang="en-US"/>
          </a:p>
        </p:txBody>
      </p:sp>
    </p:spTree>
    <p:extLst>
      <p:ext uri="{BB962C8B-B14F-4D97-AF65-F5344CB8AC3E}">
        <p14:creationId xmlns:p14="http://schemas.microsoft.com/office/powerpoint/2010/main" val="20336032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C11DAB-35B6-A648-9C8C-7E377AD431B1}" type="datetimeFigureOut">
              <a:rPr lang="en-US" smtClean="0"/>
              <a:t>11/09/15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A7AF66-F2BC-9747-A286-05AD70626471}" type="slidenum">
              <a:rPr lang="en-US" smtClean="0"/>
              <a:t>‹#›</a:t>
            </a:fld>
            <a:endParaRPr lang="en-US"/>
          </a:p>
        </p:txBody>
      </p:sp>
    </p:spTree>
    <p:extLst>
      <p:ext uri="{BB962C8B-B14F-4D97-AF65-F5344CB8AC3E}">
        <p14:creationId xmlns:p14="http://schemas.microsoft.com/office/powerpoint/2010/main" val="22715904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a:r>
            <a:br>
              <a:rPr lang="en-US"/>
            </a:br>
            <a:endParaRPr lang="en-US" dirty="0"/>
          </a:p>
        </p:txBody>
      </p:sp>
      <p:sp>
        <p:nvSpPr>
          <p:cNvPr id="4" name="Slide Number Placeholder 3"/>
          <p:cNvSpPr>
            <a:spLocks noGrp="1"/>
          </p:cNvSpPr>
          <p:nvPr>
            <p:ph type="sldNum" sz="quarter" idx="10"/>
          </p:nvPr>
        </p:nvSpPr>
        <p:spPr/>
        <p:txBody>
          <a:bodyPr/>
          <a:lstStyle/>
          <a:p>
            <a:fld id="{D86A1CA5-E4E3-F049-8270-BD348A6DEEEF}" type="slidenum">
              <a:rPr lang="en-US" smtClean="0"/>
              <a:t>1</a:t>
            </a:fld>
            <a:endParaRPr lang="en-US"/>
          </a:p>
        </p:txBody>
      </p:sp>
    </p:spTree>
    <p:extLst>
      <p:ext uri="{BB962C8B-B14F-4D97-AF65-F5344CB8AC3E}">
        <p14:creationId xmlns:p14="http://schemas.microsoft.com/office/powerpoint/2010/main" val="2251811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8613" y="320675"/>
            <a:ext cx="6200775" cy="3489325"/>
          </a:xfrm>
        </p:spPr>
      </p:sp>
      <p:sp>
        <p:nvSpPr>
          <p:cNvPr id="3" name="Notes Placeholder 2"/>
          <p:cNvSpPr>
            <a:spLocks noGrp="1"/>
          </p:cNvSpPr>
          <p:nvPr>
            <p:ph type="body" idx="1"/>
          </p:nvPr>
        </p:nvSpPr>
        <p:spPr>
          <a:xfrm>
            <a:off x="685800" y="4105784"/>
            <a:ext cx="5486400" cy="4808576"/>
          </a:xfrm>
        </p:spPr>
        <p:txBody>
          <a:bodyPr/>
          <a:lstStyle/>
          <a:p>
            <a:pPr marL="0" marR="0" indent="0" algn="l" defTabSz="437109"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37109" rtl="0" eaLnBrk="1" fontAlgn="auto" latinLnBrk="0" hangingPunct="1">
              <a:lnSpc>
                <a:spcPct val="100000"/>
              </a:lnSpc>
              <a:spcBef>
                <a:spcPts val="0"/>
              </a:spcBef>
              <a:spcAft>
                <a:spcPts val="0"/>
              </a:spcAft>
              <a:buClrTx/>
              <a:buSzTx/>
              <a:buFontTx/>
              <a:buNone/>
              <a:tabLst/>
              <a:defRPr/>
            </a:pPr>
            <a:r>
              <a:rPr lang="en-US" sz="1600" baseline="0" dirty="0" smtClean="0"/>
              <a:t>Students need to learn about the sorts of accommodations that might help them and the legal obligations of education and training providers and employers to provide them. </a:t>
            </a:r>
          </a:p>
          <a:p>
            <a:pPr marL="0" marR="0" indent="0" algn="l" defTabSz="437109" rtl="0" eaLnBrk="1" fontAlgn="auto" latinLnBrk="0" hangingPunct="1">
              <a:lnSpc>
                <a:spcPct val="100000"/>
              </a:lnSpc>
              <a:spcBef>
                <a:spcPts val="0"/>
              </a:spcBef>
              <a:spcAft>
                <a:spcPts val="0"/>
              </a:spcAft>
              <a:buClrTx/>
              <a:buSzTx/>
              <a:buFontTx/>
              <a:buNone/>
              <a:tabLst/>
              <a:defRPr/>
            </a:pPr>
            <a:r>
              <a:rPr lang="en-US" sz="1600" baseline="0" dirty="0" smtClean="0"/>
              <a:t>Technology is constantly advancing and it can be difficult to find information about what is available for specific situations, and important for school-leavers to be able to access information and advice. </a:t>
            </a:r>
          </a:p>
          <a:p>
            <a:pPr marL="0" marR="0" indent="0" algn="l" defTabSz="437109" rtl="0" eaLnBrk="1" fontAlgn="auto" latinLnBrk="0" hangingPunct="1">
              <a:lnSpc>
                <a:spcPct val="100000"/>
              </a:lnSpc>
              <a:spcBef>
                <a:spcPts val="0"/>
              </a:spcBef>
              <a:spcAft>
                <a:spcPts val="0"/>
              </a:spcAft>
              <a:buClrTx/>
              <a:buSzTx/>
              <a:buFontTx/>
              <a:buNone/>
              <a:tabLst/>
              <a:defRPr/>
            </a:pPr>
            <a:r>
              <a:rPr lang="en-US" sz="1600" baseline="0" dirty="0" smtClean="0"/>
              <a:t>And to be aware that there are all sorts of technological solutions to problems that in the past seemed insurmountable, for instance, a range of visual and amplified instruments such as stethoscopes for medical professionals. </a:t>
            </a:r>
          </a:p>
          <a:p>
            <a:pPr marL="0" marR="0" indent="0" algn="l" defTabSz="437109" rtl="0" eaLnBrk="1" fontAlgn="auto" latinLnBrk="0" hangingPunct="1">
              <a:lnSpc>
                <a:spcPct val="100000"/>
              </a:lnSpc>
              <a:spcBef>
                <a:spcPts val="0"/>
              </a:spcBef>
              <a:spcAft>
                <a:spcPts val="0"/>
              </a:spcAft>
              <a:buClrTx/>
              <a:buSzTx/>
              <a:buFontTx/>
              <a:buNone/>
              <a:tabLst/>
              <a:defRPr/>
            </a:pPr>
            <a:r>
              <a:rPr lang="en-US" sz="1600" baseline="0" dirty="0" smtClean="0"/>
              <a:t>The young adult needs to be proactive, though, to find out about what specifically could help them, and to go about acquiring them. </a:t>
            </a:r>
            <a:endParaRPr lang="en-US" sz="1600" dirty="0" smtClean="0"/>
          </a:p>
          <a:p>
            <a:endParaRPr lang="en-US" dirty="0"/>
          </a:p>
        </p:txBody>
      </p:sp>
      <p:sp>
        <p:nvSpPr>
          <p:cNvPr id="4" name="Slide Number Placeholder 3"/>
          <p:cNvSpPr>
            <a:spLocks noGrp="1"/>
          </p:cNvSpPr>
          <p:nvPr>
            <p:ph type="sldNum" sz="quarter" idx="10"/>
          </p:nvPr>
        </p:nvSpPr>
        <p:spPr/>
        <p:txBody>
          <a:bodyPr/>
          <a:lstStyle/>
          <a:p>
            <a:fld id="{8DB1343D-CB0F-1A47-8482-FE1972023963}" type="slidenum">
              <a:rPr lang="en-US" smtClean="0"/>
              <a:t>10</a:t>
            </a:fld>
            <a:endParaRPr lang="en-US"/>
          </a:p>
        </p:txBody>
      </p:sp>
    </p:spTree>
    <p:extLst>
      <p:ext uri="{BB962C8B-B14F-4D97-AF65-F5344CB8AC3E}">
        <p14:creationId xmlns:p14="http://schemas.microsoft.com/office/powerpoint/2010/main" val="3858816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89100" rtl="0" eaLnBrk="1" fontAlgn="auto" latinLnBrk="0" hangingPunct="1">
              <a:lnSpc>
                <a:spcPct val="100000"/>
              </a:lnSpc>
              <a:spcBef>
                <a:spcPts val="0"/>
              </a:spcBef>
              <a:spcAft>
                <a:spcPts val="0"/>
              </a:spcAft>
              <a:buClrTx/>
              <a:buSzTx/>
              <a:buFontTx/>
              <a:buNone/>
              <a:tabLst/>
              <a:defRPr/>
            </a:pPr>
            <a:r>
              <a:rPr lang="en-US" sz="1600" dirty="0" smtClean="0">
                <a:solidFill>
                  <a:schemeClr val="tx2"/>
                </a:solidFill>
              </a:rPr>
              <a:t>Work experience, especially paid work,</a:t>
            </a:r>
            <a:r>
              <a:rPr lang="en-US" sz="1600" baseline="0" dirty="0" smtClean="0">
                <a:solidFill>
                  <a:schemeClr val="tx2"/>
                </a:solidFill>
              </a:rPr>
              <a:t> is so valuable for D/HH students. </a:t>
            </a:r>
            <a:r>
              <a:rPr lang="en-US" sz="1600" baseline="0" dirty="0" smtClean="0"/>
              <a:t>Whether it’s a job or part of the school’s work experience program, students need to discuss their experiences with teachers, careers professionals, or similar in order to maximize learning from their experiences, to discuss strategies to deal with any challenges they’d encountered. </a:t>
            </a:r>
          </a:p>
          <a:p>
            <a:pPr marL="0" marR="0" indent="0" algn="l" defTabSz="489100" rtl="0" eaLnBrk="1" fontAlgn="auto" latinLnBrk="0" hangingPunct="1">
              <a:lnSpc>
                <a:spcPct val="100000"/>
              </a:lnSpc>
              <a:spcBef>
                <a:spcPts val="0"/>
              </a:spcBef>
              <a:spcAft>
                <a:spcPts val="0"/>
              </a:spcAft>
              <a:buClrTx/>
              <a:buSzTx/>
              <a:buFontTx/>
              <a:buNone/>
              <a:tabLst/>
              <a:defRPr/>
            </a:pPr>
            <a:endParaRPr lang="en-AU" sz="1600" dirty="0"/>
          </a:p>
          <a:p>
            <a:pPr marL="0" marR="0" indent="0" algn="l" defTabSz="489100" rtl="0" eaLnBrk="1" fontAlgn="auto" latinLnBrk="0" hangingPunct="1">
              <a:lnSpc>
                <a:spcPct val="100000"/>
              </a:lnSpc>
              <a:spcBef>
                <a:spcPts val="0"/>
              </a:spcBef>
              <a:spcAft>
                <a:spcPts val="0"/>
              </a:spcAft>
              <a:buClrTx/>
              <a:buSzTx/>
              <a:buFontTx/>
              <a:buNone/>
              <a:tabLst/>
              <a:defRPr/>
            </a:pPr>
            <a:r>
              <a:rPr lang="en-AU" sz="1600" b="0" dirty="0" smtClean="0"/>
              <a:t>All the self-determination skills,</a:t>
            </a:r>
            <a:r>
              <a:rPr lang="en-AU" sz="1600" b="0" baseline="0" dirty="0" smtClean="0"/>
              <a:t> especially the communication skills, </a:t>
            </a:r>
            <a:r>
              <a:rPr lang="en-AU" sz="1600" b="0" dirty="0" smtClean="0"/>
              <a:t>are needed</a:t>
            </a:r>
            <a:r>
              <a:rPr lang="en-AU" sz="1600" b="0" baseline="0" dirty="0" smtClean="0"/>
              <a:t> for D/HH youth</a:t>
            </a:r>
            <a:r>
              <a:rPr lang="en-US" sz="1600" b="0" baseline="0" dirty="0" smtClean="0"/>
              <a:t> to manage the challenges they’ll face, and often specific instruction is necessary. </a:t>
            </a:r>
            <a:r>
              <a:rPr lang="en-US" sz="1600" b="0" dirty="0" smtClean="0"/>
              <a:t> </a:t>
            </a:r>
          </a:p>
          <a:p>
            <a:pPr marL="0" marR="0" indent="0" algn="l" defTabSz="489100" rtl="0" eaLnBrk="1" fontAlgn="auto" latinLnBrk="0" hangingPunct="1">
              <a:lnSpc>
                <a:spcPct val="100000"/>
              </a:lnSpc>
              <a:spcBef>
                <a:spcPts val="0"/>
              </a:spcBef>
              <a:spcAft>
                <a:spcPts val="0"/>
              </a:spcAft>
              <a:buClrTx/>
              <a:buSzTx/>
              <a:buFontTx/>
              <a:buNone/>
              <a:tabLst/>
              <a:defRPr/>
            </a:pPr>
            <a:endParaRPr lang="en-US" sz="1600" b="0" dirty="0" smtClean="0"/>
          </a:p>
          <a:p>
            <a:pPr marL="0" marR="0" indent="0" algn="l" defTabSz="489100" rtl="0" eaLnBrk="1" fontAlgn="auto" latinLnBrk="0" hangingPunct="1">
              <a:lnSpc>
                <a:spcPct val="100000"/>
              </a:lnSpc>
              <a:spcBef>
                <a:spcPts val="0"/>
              </a:spcBef>
              <a:spcAft>
                <a:spcPts val="0"/>
              </a:spcAft>
              <a:buClrTx/>
              <a:buSzTx/>
              <a:buFontTx/>
              <a:buNone/>
              <a:tabLst/>
              <a:defRPr/>
            </a:pPr>
            <a:r>
              <a:rPr lang="en-AU" sz="1600" kern="1200" baseline="0" dirty="0" smtClean="0">
                <a:solidFill>
                  <a:schemeClr val="tx1"/>
                </a:solidFill>
                <a:effectLst/>
              </a:rPr>
              <a:t>This needs to include how and when to disclose one’s hearing loss, e</a:t>
            </a:r>
            <a:r>
              <a:rPr lang="en-US" sz="1600" dirty="0" err="1" smtClean="0">
                <a:solidFill>
                  <a:schemeClr val="tx2"/>
                </a:solidFill>
              </a:rPr>
              <a:t>xplain</a:t>
            </a:r>
            <a:r>
              <a:rPr lang="en-US" sz="1600" dirty="0" smtClean="0">
                <a:solidFill>
                  <a:schemeClr val="tx2"/>
                </a:solidFill>
              </a:rPr>
              <a:t> its effects and inform potential employers of ways around any difficulties.</a:t>
            </a:r>
          </a:p>
          <a:p>
            <a:pPr marL="0" marR="0" indent="0" algn="l" defTabSz="489100" rtl="0" eaLnBrk="1" fontAlgn="auto" latinLnBrk="0" hangingPunct="1">
              <a:lnSpc>
                <a:spcPct val="100000"/>
              </a:lnSpc>
              <a:spcBef>
                <a:spcPts val="0"/>
              </a:spcBef>
              <a:spcAft>
                <a:spcPts val="0"/>
              </a:spcAft>
              <a:buClrTx/>
              <a:buSzTx/>
              <a:buFontTx/>
              <a:buNone/>
              <a:tabLst/>
              <a:defRPr/>
            </a:pPr>
            <a:r>
              <a:rPr lang="en-AU" sz="1600" kern="1200" baseline="0" dirty="0" smtClean="0">
                <a:solidFill>
                  <a:schemeClr val="tx1"/>
                </a:solidFill>
                <a:effectLst/>
              </a:rPr>
              <a:t>Examples and opportunities to practise this are really valuable.</a:t>
            </a:r>
            <a:r>
              <a:rPr lang="en-AU" sz="1600" kern="1200" dirty="0" smtClean="0">
                <a:solidFill>
                  <a:schemeClr val="tx1"/>
                </a:solidFill>
                <a:effectLst/>
              </a:rPr>
              <a:t> </a:t>
            </a:r>
            <a:endParaRPr lang="en-AU" sz="1600" kern="1200" baseline="0" dirty="0" smtClean="0">
              <a:solidFill>
                <a:schemeClr val="tx1"/>
              </a:solidFill>
              <a:effectLst/>
            </a:endParaRPr>
          </a:p>
          <a:p>
            <a:pPr marL="0" marR="0" indent="0" algn="l" defTabSz="4891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89100" rtl="0" eaLnBrk="1" fontAlgn="auto" latinLnBrk="0" hangingPunct="1">
              <a:lnSpc>
                <a:spcPct val="100000"/>
              </a:lnSpc>
              <a:spcBef>
                <a:spcPts val="0"/>
              </a:spcBef>
              <a:spcAft>
                <a:spcPts val="0"/>
              </a:spcAft>
              <a:buClrTx/>
              <a:buSzTx/>
              <a:buFontTx/>
              <a:buNone/>
              <a:tabLst/>
              <a:defRPr/>
            </a:pPr>
            <a:endParaRPr lang="en-US" b="0" dirty="0" smtClean="0"/>
          </a:p>
          <a:p>
            <a:pPr marL="0" marR="0" indent="0" algn="l" defTabSz="489100" rtl="0" eaLnBrk="1" fontAlgn="auto" latinLnBrk="0" hangingPunct="1">
              <a:lnSpc>
                <a:spcPct val="100000"/>
              </a:lnSpc>
              <a:spcBef>
                <a:spcPts val="0"/>
              </a:spcBef>
              <a:spcAft>
                <a:spcPts val="0"/>
              </a:spcAft>
              <a:buClrTx/>
              <a:buSzTx/>
              <a:buFontTx/>
              <a:buNone/>
              <a:tabLst/>
              <a:defRPr/>
            </a:pPr>
            <a:endParaRPr lang="en-US" b="0" dirty="0" smtClean="0"/>
          </a:p>
        </p:txBody>
      </p:sp>
      <p:sp>
        <p:nvSpPr>
          <p:cNvPr id="4" name="Slide Number Placeholder 3"/>
          <p:cNvSpPr>
            <a:spLocks noGrp="1"/>
          </p:cNvSpPr>
          <p:nvPr>
            <p:ph type="sldNum" sz="quarter" idx="10"/>
          </p:nvPr>
        </p:nvSpPr>
        <p:spPr/>
        <p:txBody>
          <a:bodyPr/>
          <a:lstStyle/>
          <a:p>
            <a:fld id="{8DB1343D-CB0F-1A47-8482-FE1972023963}" type="slidenum">
              <a:rPr lang="en-US" smtClean="0"/>
              <a:t>11</a:t>
            </a:fld>
            <a:endParaRPr lang="en-US"/>
          </a:p>
        </p:txBody>
      </p:sp>
    </p:spTree>
    <p:extLst>
      <p:ext uri="{BB962C8B-B14F-4D97-AF65-F5344CB8AC3E}">
        <p14:creationId xmlns:p14="http://schemas.microsoft.com/office/powerpoint/2010/main" val="2824047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9E38A4-7F36-4E42-81A9-58EEF643E6E2}" type="slidenum">
              <a:rPr lang="en-US"/>
              <a:pPr/>
              <a:t>12</a:t>
            </a:fld>
            <a:endParaRPr lang="en-US"/>
          </a:p>
        </p:txBody>
      </p:sp>
      <p:sp>
        <p:nvSpPr>
          <p:cNvPr id="184322" name="Rectangle 2"/>
          <p:cNvSpPr>
            <a:spLocks noGrp="1" noRot="1" noChangeAspect="1" noChangeArrowheads="1" noTextEdit="1"/>
          </p:cNvSpPr>
          <p:nvPr>
            <p:ph type="sldImg"/>
          </p:nvPr>
        </p:nvSpPr>
        <p:spPr>
          <a:xfrm>
            <a:off x="404813" y="357188"/>
            <a:ext cx="6048375" cy="3403600"/>
          </a:xfrm>
          <a:ln/>
          <a:extLst>
            <a:ext uri="{FAA26D3D-D897-4be2-8F04-BA451C77F1D7}">
              <ma14:placeholderFlag xmlns:ma14="http://schemas.microsoft.com/office/mac/drawingml/2011/main" val="1"/>
            </a:ext>
          </a:extLst>
        </p:spPr>
      </p:sp>
      <p:sp>
        <p:nvSpPr>
          <p:cNvPr id="184323" name="Rectangle 3"/>
          <p:cNvSpPr>
            <a:spLocks noGrp="1" noChangeArrowheads="1"/>
          </p:cNvSpPr>
          <p:nvPr>
            <p:ph type="body" idx="1"/>
          </p:nvPr>
        </p:nvSpPr>
        <p:spPr>
          <a:xfrm>
            <a:off x="685800" y="3760553"/>
            <a:ext cx="5486400" cy="4697647"/>
          </a:xfrm>
        </p:spPr>
        <p:txBody>
          <a:bodyPr/>
          <a:lstStyle/>
          <a:p>
            <a:pPr marL="0" marR="0" indent="0" algn="l" defTabSz="437109" rtl="0" eaLnBrk="1" fontAlgn="auto" latinLnBrk="0" hangingPunct="1">
              <a:lnSpc>
                <a:spcPct val="100000"/>
              </a:lnSpc>
              <a:spcBef>
                <a:spcPts val="0"/>
              </a:spcBef>
              <a:spcAft>
                <a:spcPts val="0"/>
              </a:spcAft>
              <a:buClrTx/>
              <a:buSzTx/>
              <a:buFontTx/>
              <a:buNone/>
              <a:tabLst/>
              <a:defRPr/>
            </a:pPr>
            <a:r>
              <a:rPr lang="en-US" sz="1600" dirty="0" smtClean="0"/>
              <a:t>Involving parents as much</a:t>
            </a:r>
            <a:r>
              <a:rPr lang="en-US" sz="1600" baseline="0" dirty="0" smtClean="0"/>
              <a:t> as possible is important, of course. </a:t>
            </a:r>
            <a:r>
              <a:rPr lang="en-AU" sz="1600" baseline="0" dirty="0" smtClean="0">
                <a:solidFill>
                  <a:schemeClr val="tx2"/>
                </a:solidFill>
              </a:rPr>
              <a:t>Parents c</a:t>
            </a:r>
            <a:r>
              <a:rPr lang="en-AU" sz="1600" dirty="0" smtClean="0">
                <a:solidFill>
                  <a:schemeClr val="tx2"/>
                </a:solidFill>
              </a:rPr>
              <a:t>an encourage the student in self-determination and independence at home, and </a:t>
            </a:r>
            <a:r>
              <a:rPr lang="en-AU" sz="1600" baseline="0" dirty="0" smtClean="0">
                <a:solidFill>
                  <a:schemeClr val="tx2"/>
                </a:solidFill>
              </a:rPr>
              <a:t>c</a:t>
            </a:r>
            <a:r>
              <a:rPr lang="en-AU" sz="1600" dirty="0" smtClean="0">
                <a:solidFill>
                  <a:schemeClr val="tx2"/>
                </a:solidFill>
              </a:rPr>
              <a:t>an share knowledge of their networks, local opportunities for work experience, and so on. </a:t>
            </a:r>
          </a:p>
          <a:p>
            <a:pPr marL="0" marR="0" indent="0" algn="l" defTabSz="437109" rtl="0" eaLnBrk="1" fontAlgn="auto" latinLnBrk="0" hangingPunct="1">
              <a:lnSpc>
                <a:spcPct val="100000"/>
              </a:lnSpc>
              <a:spcBef>
                <a:spcPts val="0"/>
              </a:spcBef>
              <a:spcAft>
                <a:spcPts val="0"/>
              </a:spcAft>
              <a:buClrTx/>
              <a:buSzTx/>
              <a:buFontTx/>
              <a:buNone/>
              <a:tabLst/>
              <a:defRPr/>
            </a:pPr>
            <a:r>
              <a:rPr lang="en-US" sz="1600" baseline="0" dirty="0" smtClean="0"/>
              <a:t> And links between school transition programs and post-school agencies and DLOs in universities and colleges. </a:t>
            </a:r>
            <a:endParaRPr lang="en-US" sz="1600" dirty="0" smtClean="0"/>
          </a:p>
          <a:p>
            <a:r>
              <a:rPr lang="en-US" sz="1600" dirty="0" smtClean="0"/>
              <a:t>And lastly, role models.</a:t>
            </a:r>
            <a:r>
              <a:rPr lang="en-US" sz="1600" baseline="0" dirty="0" smtClean="0"/>
              <a:t> </a:t>
            </a:r>
            <a:r>
              <a:rPr lang="en-US" sz="1600" dirty="0" smtClean="0"/>
              <a:t>It</a:t>
            </a:r>
            <a:r>
              <a:rPr lang="en-US" sz="1600" baseline="0" dirty="0" smtClean="0"/>
              <a:t> can be very powerful for young people to have adult role models who are DHH.. Trying to establish these opportunities, whether through personal connections or through agencies and mentoring programs, is really valuable.</a:t>
            </a:r>
            <a:endParaRPr lang="en-US" sz="16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charset="2"/>
              <a:buNone/>
            </a:pPr>
            <a:r>
              <a:rPr lang="en-US" sz="1200" dirty="0" smtClean="0">
                <a:solidFill>
                  <a:schemeClr val="tx2"/>
                </a:solidFill>
              </a:rPr>
              <a:t>And finally, transition can</a:t>
            </a:r>
            <a:r>
              <a:rPr lang="en-US" sz="1200" baseline="0" dirty="0" smtClean="0">
                <a:solidFill>
                  <a:schemeClr val="tx2"/>
                </a:solidFill>
              </a:rPr>
              <a:t> be seen as</a:t>
            </a:r>
            <a:r>
              <a:rPr lang="en-US" sz="1200" dirty="0" smtClean="0">
                <a:solidFill>
                  <a:schemeClr val="tx2"/>
                </a:solidFill>
              </a:rPr>
              <a:t> the bridge between the security and structure offered by the school and the opportunities and risks of adult life</a:t>
            </a:r>
            <a:r>
              <a:rPr lang="en-US" sz="1200" baseline="0" dirty="0" smtClean="0">
                <a:solidFill>
                  <a:schemeClr val="tx2"/>
                </a:solidFill>
              </a:rPr>
              <a:t>.</a:t>
            </a:r>
            <a:endParaRPr lang="en-US" sz="1200" dirty="0" smtClean="0">
              <a:solidFill>
                <a:schemeClr val="tx2"/>
              </a:solidFill>
            </a:endParaRPr>
          </a:p>
          <a:p>
            <a:pPr>
              <a:buFont typeface="Wingdings" charset="2"/>
              <a:buNone/>
            </a:pPr>
            <a:endParaRPr lang="en-US" sz="1200" dirty="0" smtClean="0">
              <a:solidFill>
                <a:schemeClr val="tx2"/>
              </a:solidFill>
            </a:endParaRPr>
          </a:p>
          <a:p>
            <a:pPr>
              <a:buFont typeface="Wingdings" charset="2"/>
              <a:buNone/>
            </a:pPr>
            <a:r>
              <a:rPr lang="en-US" sz="1200" dirty="0" smtClean="0">
                <a:solidFill>
                  <a:schemeClr val="tx2"/>
                </a:solidFill>
              </a:rPr>
              <a:t>For</a:t>
            </a:r>
            <a:r>
              <a:rPr lang="en-US" sz="1200" baseline="0" dirty="0" smtClean="0">
                <a:solidFill>
                  <a:schemeClr val="tx2"/>
                </a:solidFill>
              </a:rPr>
              <a:t> school-leavers who are D/HH, they’re suddenly losing all the supports and accommodations that were put in place for them throughout their schooling. They need to be able to understand and articulate their needs, and to have the confidence and skills to advocate for themselves. </a:t>
            </a:r>
          </a:p>
          <a:p>
            <a:pPr>
              <a:buFont typeface="Wingdings" charset="2"/>
              <a:buNone/>
            </a:pPr>
            <a:endParaRPr lang="en-US" sz="1200" baseline="0" dirty="0" smtClean="0">
              <a:solidFill>
                <a:schemeClr val="tx2"/>
              </a:solidFill>
            </a:endParaRPr>
          </a:p>
          <a:p>
            <a:pPr>
              <a:buFont typeface="Wingdings" charset="2"/>
              <a:buNone/>
            </a:pPr>
            <a:r>
              <a:rPr lang="en-US" sz="1200" baseline="0" dirty="0" smtClean="0">
                <a:solidFill>
                  <a:schemeClr val="tx2"/>
                </a:solidFill>
              </a:rPr>
              <a:t>it’s crucial that c</a:t>
            </a:r>
            <a:r>
              <a:rPr lang="en-US" sz="1200" dirty="0" smtClean="0">
                <a:solidFill>
                  <a:schemeClr val="tx2"/>
                </a:solidFill>
              </a:rPr>
              <a:t>areers personnel, teachers of the deaf, and families work together to bring this about, and to ensure the best transition process and post-school  outcomes for these</a:t>
            </a:r>
            <a:r>
              <a:rPr lang="en-US" sz="1200" baseline="0" dirty="0" smtClean="0">
                <a:solidFill>
                  <a:schemeClr val="tx2"/>
                </a:solidFill>
              </a:rPr>
              <a:t> young people. </a:t>
            </a:r>
          </a:p>
          <a:p>
            <a:pPr>
              <a:buFont typeface="Wingdings" charset="2"/>
              <a:buNone/>
            </a:pPr>
            <a:r>
              <a:rPr lang="en-US" sz="1200" baseline="0" dirty="0" smtClean="0">
                <a:solidFill>
                  <a:schemeClr val="tx2"/>
                </a:solidFill>
              </a:rPr>
              <a:t>This is the end of this narrated </a:t>
            </a:r>
            <a:r>
              <a:rPr lang="en-US" sz="1200" baseline="0" dirty="0" err="1" smtClean="0">
                <a:solidFill>
                  <a:schemeClr val="tx2"/>
                </a:solidFill>
              </a:rPr>
              <a:t>powerpoint</a:t>
            </a:r>
            <a:r>
              <a:rPr lang="en-US" sz="1200" baseline="0" dirty="0" smtClean="0">
                <a:solidFill>
                  <a:schemeClr val="tx2"/>
                </a:solidFill>
              </a:rPr>
              <a:t>. The slides following contain the details of the studies to which I’ve referred. </a:t>
            </a:r>
          </a:p>
          <a:p>
            <a:pPr>
              <a:buFont typeface="Wingdings" charset="2"/>
              <a:buNone/>
            </a:pPr>
            <a:endParaRPr lang="en-US" sz="1200" baseline="0" dirty="0" smtClean="0">
              <a:solidFill>
                <a:schemeClr val="tx2"/>
              </a:solidFill>
            </a:endParaRPr>
          </a:p>
          <a:p>
            <a:pPr>
              <a:buFont typeface="Wingdings" charset="2"/>
              <a:buNone/>
            </a:pPr>
            <a:endParaRPr lang="en-US" sz="1200" baseline="0" dirty="0" smtClean="0">
              <a:solidFill>
                <a:schemeClr val="tx2"/>
              </a:solidFill>
            </a:endParaRPr>
          </a:p>
          <a:p>
            <a:pPr>
              <a:buFont typeface="Wingdings" charset="2"/>
              <a:buNone/>
            </a:pPr>
            <a:endParaRPr lang="en-US" sz="1200" baseline="0" dirty="0" smtClean="0">
              <a:solidFill>
                <a:schemeClr val="tx2"/>
              </a:solidFill>
            </a:endParaRPr>
          </a:p>
        </p:txBody>
      </p:sp>
      <p:sp>
        <p:nvSpPr>
          <p:cNvPr id="4" name="Slide Number Placeholder 3"/>
          <p:cNvSpPr>
            <a:spLocks noGrp="1"/>
          </p:cNvSpPr>
          <p:nvPr>
            <p:ph type="sldNum" sz="quarter" idx="10"/>
          </p:nvPr>
        </p:nvSpPr>
        <p:spPr/>
        <p:txBody>
          <a:bodyPr/>
          <a:lstStyle/>
          <a:p>
            <a:fld id="{C2FEB848-CEDC-BD45-9EF2-96EAEA4CBB59}" type="slidenum">
              <a:rPr lang="en-US" smtClean="0"/>
              <a:t>13</a:t>
            </a:fld>
            <a:endParaRPr lang="en-US"/>
          </a:p>
        </p:txBody>
      </p:sp>
    </p:spTree>
    <p:extLst>
      <p:ext uri="{BB962C8B-B14F-4D97-AF65-F5344CB8AC3E}">
        <p14:creationId xmlns:p14="http://schemas.microsoft.com/office/powerpoint/2010/main" val="2521859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3895B4-2DEC-5646-9D06-93BF314DBC1B}" type="slidenum">
              <a:rPr lang="en-US" smtClean="0"/>
              <a:t>14</a:t>
            </a:fld>
            <a:endParaRPr lang="en-US"/>
          </a:p>
        </p:txBody>
      </p:sp>
    </p:spTree>
    <p:extLst>
      <p:ext uri="{BB962C8B-B14F-4D97-AF65-F5344CB8AC3E}">
        <p14:creationId xmlns:p14="http://schemas.microsoft.com/office/powerpoint/2010/main" val="2082652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3895B4-2DEC-5646-9D06-93BF314DBC1B}" type="slidenum">
              <a:rPr lang="en-US" smtClean="0"/>
              <a:t>15</a:t>
            </a:fld>
            <a:endParaRPr lang="en-US"/>
          </a:p>
        </p:txBody>
      </p:sp>
    </p:spTree>
    <p:extLst>
      <p:ext uri="{BB962C8B-B14F-4D97-AF65-F5344CB8AC3E}">
        <p14:creationId xmlns:p14="http://schemas.microsoft.com/office/powerpoint/2010/main" val="1637833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3895B4-2DEC-5646-9D06-93BF314DBC1B}" type="slidenum">
              <a:rPr lang="en-US" smtClean="0"/>
              <a:t>16</a:t>
            </a:fld>
            <a:endParaRPr lang="en-US"/>
          </a:p>
        </p:txBody>
      </p:sp>
    </p:spTree>
    <p:extLst>
      <p:ext uri="{BB962C8B-B14F-4D97-AF65-F5344CB8AC3E}">
        <p14:creationId xmlns:p14="http://schemas.microsoft.com/office/powerpoint/2010/main" val="2424174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C3895B4-2DEC-5646-9D06-93BF314DBC1B}" type="slidenum">
              <a:rPr lang="en-US" smtClean="0"/>
              <a:t>2</a:t>
            </a:fld>
            <a:endParaRPr lang="en-US"/>
          </a:p>
        </p:txBody>
      </p:sp>
    </p:spTree>
    <p:extLst>
      <p:ext uri="{BB962C8B-B14F-4D97-AF65-F5344CB8AC3E}">
        <p14:creationId xmlns:p14="http://schemas.microsoft.com/office/powerpoint/2010/main" val="683048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9313" y="374650"/>
            <a:ext cx="5159375" cy="2903538"/>
          </a:xfrm>
        </p:spPr>
      </p:sp>
      <p:sp>
        <p:nvSpPr>
          <p:cNvPr id="3" name="Notes Placeholder 2"/>
          <p:cNvSpPr>
            <a:spLocks noGrp="1"/>
          </p:cNvSpPr>
          <p:nvPr>
            <p:ph type="body" idx="1"/>
          </p:nvPr>
        </p:nvSpPr>
        <p:spPr>
          <a:xfrm>
            <a:off x="685800" y="3277810"/>
            <a:ext cx="5486400" cy="5624285"/>
          </a:xfrm>
        </p:spPr>
        <p:txBody>
          <a:bodyPr/>
          <a:lstStyle/>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Although more D/HH students are accessing postsecondary education than in the past past, </a:t>
            </a:r>
            <a:r>
              <a:rPr lang="en-AU" baseline="0" dirty="0" smtClean="0"/>
              <a:t>they still have </a:t>
            </a:r>
            <a:r>
              <a:rPr lang="en-AU" dirty="0" smtClean="0"/>
              <a:t>lower rates of completion than students</a:t>
            </a:r>
            <a:r>
              <a:rPr lang="en-AU" baseline="0" dirty="0" smtClean="0"/>
              <a:t> in general</a:t>
            </a:r>
            <a:r>
              <a:rPr lang="en-AU" dirty="0" smtClean="0"/>
              <a:t>. Of</a:t>
            </a:r>
            <a:r>
              <a:rPr lang="en-AU" baseline="0" dirty="0" smtClean="0"/>
              <a:t> course t</a:t>
            </a:r>
            <a:r>
              <a:rPr lang="en-AU" dirty="0" smtClean="0"/>
              <a:t>here</a:t>
            </a:r>
            <a:r>
              <a:rPr lang="en-AU" baseline="0" dirty="0" smtClean="0"/>
              <a:t>’s a </a:t>
            </a:r>
            <a:r>
              <a:rPr lang="en-US" baseline="0" dirty="0" smtClean="0"/>
              <a:t>range of reasons why students drop out of university or college.  </a:t>
            </a:r>
            <a:r>
              <a:rPr lang="en-US" dirty="0" smtClean="0"/>
              <a:t>O</a:t>
            </a:r>
            <a:r>
              <a:rPr lang="en-US" baseline="0" dirty="0" smtClean="0"/>
              <a:t>ften an overarching one is a feeling of non-belonging or participation in the full academic and social life of institution, and research shows that often DHH students don’t have that feeling of full belonging.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Throughout school they’ve had supports and accommodations provided</a:t>
            </a:r>
            <a:r>
              <a:rPr lang="en-US" sz="1200" kern="1200" baseline="0" dirty="0" smtClean="0">
                <a:solidFill>
                  <a:schemeClr val="tx1"/>
                </a:solidFill>
                <a:effectLst/>
                <a:latin typeface="+mn-lt"/>
                <a:ea typeface="+mn-ea"/>
                <a:cs typeface="+mn-cs"/>
              </a:rPr>
              <a:t> for them</a:t>
            </a:r>
            <a:r>
              <a:rPr lang="en-AU"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but on moving to postsecondary </a:t>
            </a:r>
            <a:r>
              <a:rPr lang="en-AU" sz="1200" kern="1200" dirty="0" smtClean="0">
                <a:solidFill>
                  <a:schemeClr val="tx1"/>
                </a:solidFill>
                <a:effectLst/>
                <a:latin typeface="+mn-lt"/>
                <a:ea typeface="+mn-ea"/>
                <a:cs typeface="+mn-cs"/>
              </a:rPr>
              <a:t>education they have to</a:t>
            </a:r>
            <a:r>
              <a:rPr lang="en-AU"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take on</a:t>
            </a:r>
            <a:r>
              <a:rPr lang="en-AU" sz="1200" kern="1200" dirty="0" smtClean="0">
                <a:solidFill>
                  <a:schemeClr val="tx1"/>
                </a:solidFill>
                <a:effectLst/>
                <a:latin typeface="+mn-lt"/>
                <a:ea typeface="+mn-ea"/>
                <a:cs typeface="+mn-cs"/>
              </a:rPr>
              <a:t> the responsibility of advocating on their own behalf</a:t>
            </a:r>
            <a:r>
              <a:rPr lang="en-US" sz="1200" kern="1200" dirty="0" smtClean="0">
                <a:solidFill>
                  <a:schemeClr val="tx1"/>
                </a:solidFill>
                <a:effectLst/>
                <a:latin typeface="+mn-lt"/>
                <a:ea typeface="+mn-ea"/>
                <a:cs typeface="+mn-cs"/>
              </a:rPr>
              <a:t> for these.</a:t>
            </a:r>
            <a:endParaRPr lang="en-AU"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But  many</a:t>
            </a:r>
            <a:r>
              <a:rPr lang="en-US" baseline="0" dirty="0" smtClean="0"/>
              <a:t> students, even if they disclose their hearing loss on their enrollment, don</a:t>
            </a:r>
            <a:r>
              <a:rPr lang="fr-FR" baseline="0" dirty="0" smtClean="0"/>
              <a:t>’</a:t>
            </a:r>
            <a:r>
              <a:rPr lang="en-US" baseline="0" dirty="0" smtClean="0"/>
              <a:t>t access disability services. </a:t>
            </a:r>
            <a:r>
              <a:rPr lang="en-US" sz="1200" kern="1200" dirty="0" smtClean="0">
                <a:solidFill>
                  <a:schemeClr val="tx1"/>
                </a:solidFill>
                <a:effectLst/>
                <a:latin typeface="+mn-lt"/>
                <a:ea typeface="+mn-ea"/>
                <a:cs typeface="+mn-cs"/>
              </a:rPr>
              <a:t>They hate asking for accommodations or being seen as different; they may only do this when they are seriously struggling academically. </a:t>
            </a:r>
            <a:r>
              <a:rPr lang="en-US" baseline="0" dirty="0" smtClean="0"/>
              <a:t>Students may choose not to contact DLOs because they don’t identify themselves as  a person with a disability, or as deaf, or they just may think they don’t need any supports. Many don’t know what accommodations could help them in learning environments that are very different from school.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we know that, even when provided with accommodations such as interpreters, note-takers, and captioning, students who are D/HH still</a:t>
            </a:r>
            <a:r>
              <a:rPr lang="en-AU" dirty="0" smtClean="0">
                <a:effectLst/>
              </a:rPr>
              <a:t> </a:t>
            </a:r>
            <a:r>
              <a:rPr lang="en-AU" sz="1200" kern="1200" dirty="0" smtClean="0">
                <a:solidFill>
                  <a:schemeClr val="tx1"/>
                </a:solidFill>
                <a:effectLst/>
                <a:latin typeface="+mn-lt"/>
                <a:ea typeface="+mn-ea"/>
                <a:cs typeface="+mn-cs"/>
              </a:rPr>
              <a:t>receive less information from lectures and tutorials than their hearing peers.</a:t>
            </a:r>
            <a:endParaRPr lang="en-US" baseline="0" dirty="0" smtClean="0"/>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It’s really important</a:t>
            </a:r>
            <a:r>
              <a:rPr lang="en-US" sz="1200" kern="1200" baseline="0" dirty="0" smtClean="0">
                <a:solidFill>
                  <a:schemeClr val="tx1"/>
                </a:solidFill>
                <a:effectLst/>
                <a:latin typeface="+mn-lt"/>
                <a:ea typeface="+mn-ea"/>
                <a:cs typeface="+mn-cs"/>
              </a:rPr>
              <a:t> to </a:t>
            </a:r>
            <a:r>
              <a:rPr lang="en-US" sz="1200" kern="1200" dirty="0" smtClean="0">
                <a:solidFill>
                  <a:schemeClr val="tx1"/>
                </a:solidFill>
                <a:effectLst/>
                <a:latin typeface="+mn-lt"/>
                <a:ea typeface="+mn-ea"/>
                <a:cs typeface="+mn-cs"/>
              </a:rPr>
              <a:t>reduce the risk of dropping out university</a:t>
            </a:r>
            <a:r>
              <a:rPr lang="en-US" sz="1200" kern="1200" baseline="0" dirty="0" smtClean="0">
                <a:solidFill>
                  <a:schemeClr val="tx1"/>
                </a:solidFill>
                <a:effectLst/>
                <a:latin typeface="+mn-lt"/>
                <a:ea typeface="+mn-ea"/>
                <a:cs typeface="+mn-cs"/>
              </a:rPr>
              <a:t> or college</a:t>
            </a:r>
            <a:r>
              <a:rPr lang="en-US" sz="1200" kern="1200" dirty="0" smtClean="0">
                <a:solidFill>
                  <a:schemeClr val="tx1"/>
                </a:solidFill>
                <a:effectLst/>
                <a:latin typeface="+mn-lt"/>
                <a:ea typeface="+mn-ea"/>
                <a:cs typeface="+mn-cs"/>
              </a:rPr>
              <a:t> before completion. </a:t>
            </a:r>
            <a:r>
              <a:rPr lang="en-US" sz="1200" kern="1200" baseline="0" dirty="0" smtClean="0">
                <a:solidFill>
                  <a:schemeClr val="tx1"/>
                </a:solidFill>
                <a:effectLst/>
                <a:latin typeface="+mn-lt"/>
                <a:ea typeface="+mn-ea"/>
                <a:cs typeface="+mn-cs"/>
              </a:rPr>
              <a:t>So a f</a:t>
            </a:r>
            <a:r>
              <a:rPr lang="en-US" sz="1200" kern="1200" dirty="0" smtClean="0">
                <a:solidFill>
                  <a:schemeClr val="tx1"/>
                </a:solidFill>
                <a:effectLst/>
                <a:latin typeface="+mn-lt"/>
                <a:ea typeface="+mn-ea"/>
                <a:cs typeface="+mn-cs"/>
              </a:rPr>
              <a:t>ocus on getting</a:t>
            </a:r>
            <a:r>
              <a:rPr lang="en-US" sz="1200" kern="1200" baseline="0" dirty="0" smtClean="0">
                <a:solidFill>
                  <a:schemeClr val="tx1"/>
                </a:solidFill>
                <a:effectLst/>
                <a:latin typeface="+mn-lt"/>
                <a:ea typeface="+mn-ea"/>
                <a:cs typeface="+mn-cs"/>
              </a:rPr>
              <a:t> in to course</a:t>
            </a:r>
            <a:r>
              <a:rPr lang="en-US" sz="1200" kern="1200" dirty="0" smtClean="0">
                <a:solidFill>
                  <a:schemeClr val="tx1"/>
                </a:solidFill>
                <a:effectLst/>
                <a:latin typeface="+mn-lt"/>
                <a:ea typeface="+mn-ea"/>
                <a:cs typeface="+mn-cs"/>
              </a:rPr>
              <a:t>s is not enough; these students need</a:t>
            </a:r>
            <a:r>
              <a:rPr lang="en-US" dirty="0" smtClean="0"/>
              <a:t> more preparation to deal with</a:t>
            </a:r>
            <a:r>
              <a:rPr lang="en-US" baseline="0" dirty="0" smtClean="0"/>
              <a:t> the challenge</a:t>
            </a:r>
            <a:r>
              <a:rPr lang="en-US" dirty="0" smtClean="0"/>
              <a:t>s they’ll face and persist.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86A1CA5-E4E3-F049-8270-BD348A6DEEEF}" type="slidenum">
              <a:rPr lang="en-US" smtClean="0"/>
              <a:t>3</a:t>
            </a:fld>
            <a:endParaRPr lang="en-US"/>
          </a:p>
        </p:txBody>
      </p:sp>
    </p:spTree>
    <p:extLst>
      <p:ext uri="{BB962C8B-B14F-4D97-AF65-F5344CB8AC3E}">
        <p14:creationId xmlns:p14="http://schemas.microsoft.com/office/powerpoint/2010/main" val="3588641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As I mentioned earlier, Griffith University in Queensland has had a specific support program for DHH students for a long time, with staff are experienced in the issues involved.  A study of students and graduates from over 20 years showed that only 43% of those who’d identified as having a hearing loss on enrollment went on to contact the DSSP and use their services. Among those who did, there was a higher rate of completion than among those who didn’t.</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2FEB848-CEDC-BD45-9EF2-96EAEA4CBB59}" type="slidenum">
              <a:rPr lang="en-US" smtClean="0"/>
              <a:t>4</a:t>
            </a:fld>
            <a:endParaRPr lang="en-US" dirty="0"/>
          </a:p>
        </p:txBody>
      </p:sp>
    </p:spTree>
    <p:extLst>
      <p:ext uri="{BB962C8B-B14F-4D97-AF65-F5344CB8AC3E}">
        <p14:creationId xmlns:p14="http://schemas.microsoft.com/office/powerpoint/2010/main" val="3573222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Recently published US research reports that students’ levels of social skills in high school are strongly associated with their graduation from post-secondary education. </a:t>
            </a:r>
            <a:r>
              <a:rPr lang="en-US" dirty="0" smtClean="0"/>
              <a:t>Social skills</a:t>
            </a:r>
            <a:r>
              <a:rPr lang="en-US" baseline="0" dirty="0" smtClean="0"/>
              <a:t> play an important role in how students advocate for their needs, plus they’re involved in a whole range of competencies needed to navigate a new and very different environment, likely to be larger and less structured than school, with different dynamics going on.</a:t>
            </a:r>
          </a:p>
          <a:p>
            <a:endParaRPr lang="en-US" baseline="0" dirty="0" smtClean="0"/>
          </a:p>
          <a:p>
            <a:r>
              <a:rPr lang="en-US" sz="1200" kern="1200" dirty="0" smtClean="0">
                <a:solidFill>
                  <a:schemeClr val="tx1"/>
                </a:solidFill>
                <a:latin typeface="+mn-lt"/>
                <a:ea typeface="+mn-ea"/>
                <a:cs typeface="+mn-cs"/>
              </a:rPr>
              <a:t>Students</a:t>
            </a:r>
            <a:r>
              <a:rPr lang="en-US" sz="1200" kern="1200" baseline="0" dirty="0" smtClean="0">
                <a:solidFill>
                  <a:schemeClr val="tx1"/>
                </a:solidFill>
                <a:latin typeface="+mn-lt"/>
                <a:ea typeface="+mn-ea"/>
                <a:cs typeface="+mn-cs"/>
              </a:rPr>
              <a:t> will be best</a:t>
            </a:r>
            <a:r>
              <a:rPr lang="en-US" sz="1200" kern="1200" dirty="0" smtClean="0">
                <a:solidFill>
                  <a:schemeClr val="tx1"/>
                </a:solidFill>
                <a:latin typeface="+mn-lt"/>
                <a:ea typeface="+mn-ea"/>
                <a:cs typeface="+mn-cs"/>
              </a:rPr>
              <a:t> prepared to succeed if they have the skills and knowledge to obtain needed supports, good communication and social skills</a:t>
            </a:r>
            <a:r>
              <a:rPr lang="en-US" baseline="0" dirty="0" smtClean="0"/>
              <a:t>, and they make the most of accommodations available, as well as services that are available to all students. As well, the institution has to be willing &amp; able to ensure supports are provided and the learning environment is truly inclusive, and some will do better than others in this area.</a:t>
            </a:r>
          </a:p>
          <a:p>
            <a:endParaRPr lang="en-US" baseline="0" dirty="0" smtClean="0"/>
          </a:p>
        </p:txBody>
      </p:sp>
      <p:sp>
        <p:nvSpPr>
          <p:cNvPr id="4" name="Slide Number Placeholder 3"/>
          <p:cNvSpPr>
            <a:spLocks noGrp="1"/>
          </p:cNvSpPr>
          <p:nvPr>
            <p:ph type="sldNum" sz="quarter" idx="10"/>
          </p:nvPr>
        </p:nvSpPr>
        <p:spPr/>
        <p:txBody>
          <a:bodyPr/>
          <a:lstStyle/>
          <a:p>
            <a:fld id="{C2FEB848-CEDC-BD45-9EF2-96EAEA4CBB59}" type="slidenum">
              <a:rPr lang="en-US" smtClean="0"/>
              <a:t>5</a:t>
            </a:fld>
            <a:endParaRPr lang="en-US"/>
          </a:p>
        </p:txBody>
      </p:sp>
    </p:spTree>
    <p:extLst>
      <p:ext uri="{BB962C8B-B14F-4D97-AF65-F5344CB8AC3E}">
        <p14:creationId xmlns:p14="http://schemas.microsoft.com/office/powerpoint/2010/main" val="3666197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dirty="0" smtClean="0"/>
              <a:t>The Disability Standards for Education 2005 clarify obligations under the DDA in relation to education and training</a:t>
            </a:r>
            <a:r>
              <a:rPr lang="en-US" baseline="0" dirty="0" smtClean="0"/>
              <a:t>. </a:t>
            </a:r>
            <a:r>
              <a:rPr lang="en-AU" dirty="0" smtClean="0"/>
              <a:t>The Standards require organisations to take reasonable steps to enable students with disability to participate in education and use facilities and services on the same basis as a student without a disability. This may include making reasonable adjustments to teaching or assessment practices. I</a:t>
            </a:r>
            <a:r>
              <a:rPr lang="en-US" baseline="0" dirty="0" err="1" smtClean="0"/>
              <a:t>nstitutions</a:t>
            </a:r>
            <a:r>
              <a:rPr lang="en-US" baseline="0" dirty="0" smtClean="0"/>
              <a:t> are required to ensure access to all general student support services as well as </a:t>
            </a:r>
            <a:r>
              <a:rPr lang="en-US" baseline="0" dirty="0" err="1" smtClean="0"/>
              <a:t>specialised</a:t>
            </a:r>
            <a:r>
              <a:rPr lang="en-US" baseline="0" dirty="0" smtClean="0"/>
              <a:t> services needed because of disability.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Students seeking</a:t>
            </a:r>
            <a:r>
              <a:rPr lang="en-US" sz="1200" kern="1200" baseline="0" dirty="0" smtClean="0">
                <a:solidFill>
                  <a:schemeClr val="tx1"/>
                </a:solidFill>
                <a:latin typeface="+mn-lt"/>
                <a:ea typeface="+mn-ea"/>
                <a:cs typeface="+mn-cs"/>
              </a:rPr>
              <a:t> accommodations </a:t>
            </a:r>
            <a:r>
              <a:rPr lang="en-US" sz="1200" kern="1200" dirty="0" smtClean="0">
                <a:solidFill>
                  <a:schemeClr val="tx1"/>
                </a:solidFill>
                <a:latin typeface="+mn-lt"/>
                <a:ea typeface="+mn-ea"/>
                <a:cs typeface="+mn-cs"/>
              </a:rPr>
              <a:t>need to provide recent documentation describing the nature of their</a:t>
            </a:r>
            <a:r>
              <a:rPr lang="en-US" sz="1200" kern="1200" baseline="0" dirty="0" smtClean="0">
                <a:solidFill>
                  <a:schemeClr val="tx1"/>
                </a:solidFill>
                <a:latin typeface="+mn-lt"/>
                <a:ea typeface="+mn-ea"/>
                <a:cs typeface="+mn-cs"/>
              </a:rPr>
              <a:t> disability</a:t>
            </a:r>
            <a:r>
              <a:rPr lang="en-US" sz="1200" kern="1200" dirty="0" smtClean="0">
                <a:solidFill>
                  <a:schemeClr val="tx1"/>
                </a:solidFill>
                <a:latin typeface="+mn-lt"/>
                <a:ea typeface="+mn-ea"/>
                <a:cs typeface="+mn-cs"/>
              </a:rPr>
              <a:t> or</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medical condition and any impact it may have in the educational context.</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Having an early appointment with DLO, when applying is best;</a:t>
            </a:r>
            <a:r>
              <a:rPr lang="en-US" sz="1200" kern="1200" baseline="0" dirty="0" smtClean="0">
                <a:solidFill>
                  <a:schemeClr val="tx1"/>
                </a:solidFill>
                <a:latin typeface="+mn-lt"/>
                <a:ea typeface="+mn-ea"/>
                <a:cs typeface="+mn-cs"/>
              </a:rPr>
              <a:t> Then when accepted into a course, the student and the DLO together will work out r</a:t>
            </a:r>
            <a:r>
              <a:rPr lang="en-US" sz="1200" kern="1200" dirty="0" smtClean="0">
                <a:solidFill>
                  <a:schemeClr val="tx1"/>
                </a:solidFill>
                <a:latin typeface="+mn-lt"/>
                <a:ea typeface="+mn-ea"/>
                <a:cs typeface="+mn-cs"/>
              </a:rPr>
              <a:t>easonable adjustments. Usually they’ll then create an impact statement which the student can use to</a:t>
            </a:r>
            <a:r>
              <a:rPr lang="en-US" sz="1200" kern="1200" baseline="0" dirty="0" smtClean="0">
                <a:solidFill>
                  <a:schemeClr val="tx1"/>
                </a:solidFill>
                <a:latin typeface="+mn-lt"/>
                <a:ea typeface="+mn-ea"/>
                <a:cs typeface="+mn-cs"/>
              </a:rPr>
              <a:t> liaise with university staff and access particular services. All this can be daunting for a school-leaver, and so support and preparation in how to do this is really  important. </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 </a:t>
            </a:r>
            <a:endParaRPr lang="en-US" dirty="0" smtClean="0"/>
          </a:p>
        </p:txBody>
      </p:sp>
      <p:sp>
        <p:nvSpPr>
          <p:cNvPr id="4" name="Slide Number Placeholder 3"/>
          <p:cNvSpPr>
            <a:spLocks noGrp="1"/>
          </p:cNvSpPr>
          <p:nvPr>
            <p:ph type="sldNum" sz="quarter" idx="10"/>
          </p:nvPr>
        </p:nvSpPr>
        <p:spPr/>
        <p:txBody>
          <a:bodyPr/>
          <a:lstStyle/>
          <a:p>
            <a:fld id="{C2FEB848-CEDC-BD45-9EF2-96EAEA4CBB59}" type="slidenum">
              <a:rPr lang="en-US" smtClean="0"/>
              <a:t>6</a:t>
            </a:fld>
            <a:endParaRPr lang="en-US"/>
          </a:p>
        </p:txBody>
      </p:sp>
    </p:spTree>
    <p:extLst>
      <p:ext uri="{BB962C8B-B14F-4D97-AF65-F5344CB8AC3E}">
        <p14:creationId xmlns:p14="http://schemas.microsoft.com/office/powerpoint/2010/main" val="3516752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200" baseline="0" dirty="0" smtClean="0"/>
              <a:t>For students looking at VET, </a:t>
            </a:r>
            <a:r>
              <a:rPr lang="en-AU" sz="1200" baseline="0" dirty="0" err="1" smtClean="0"/>
              <a:t>DeafconnectEd</a:t>
            </a:r>
            <a:r>
              <a:rPr lang="en-AU" sz="1200" baseline="0" dirty="0" smtClean="0"/>
              <a:t> is a great agency to work with. </a:t>
            </a:r>
            <a:endParaRPr lang="en-US" sz="1200" dirty="0" smtClean="0">
              <a:solidFill>
                <a:schemeClr val="tx2"/>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deafConnectED</a:t>
            </a:r>
            <a:r>
              <a:rPr lang="en-US" sz="1200" kern="1200" dirty="0" smtClean="0">
                <a:solidFill>
                  <a:schemeClr val="tx1"/>
                </a:solidFill>
                <a:latin typeface="+mn-lt"/>
                <a:ea typeface="+mn-ea"/>
                <a:cs typeface="+mn-cs"/>
              </a:rPr>
              <a:t>  supports the VET sector in Victoria to engage with students who are DHH. They</a:t>
            </a:r>
            <a:r>
              <a:rPr lang="en-US" sz="1200" kern="1200" baseline="0" dirty="0" smtClean="0">
                <a:solidFill>
                  <a:schemeClr val="tx1"/>
                </a:solidFill>
                <a:latin typeface="+mn-lt"/>
                <a:ea typeface="+mn-ea"/>
                <a:cs typeface="+mn-cs"/>
              </a:rPr>
              <a:t> will liaise with DLOs and teachers and provide information on deafness, strategies in teaching deaf learners, and so on. </a:t>
            </a:r>
            <a:endParaRPr lang="en-US" baseline="0" dirty="0" smtClean="0"/>
          </a:p>
        </p:txBody>
      </p:sp>
      <p:sp>
        <p:nvSpPr>
          <p:cNvPr id="4" name="Slide Number Placeholder 3"/>
          <p:cNvSpPr>
            <a:spLocks noGrp="1"/>
          </p:cNvSpPr>
          <p:nvPr>
            <p:ph type="sldNum" sz="quarter" idx="10"/>
          </p:nvPr>
        </p:nvSpPr>
        <p:spPr/>
        <p:txBody>
          <a:bodyPr/>
          <a:lstStyle/>
          <a:p>
            <a:fld id="{C2FEB848-CEDC-BD45-9EF2-96EAEA4CBB59}" type="slidenum">
              <a:rPr lang="en-US" smtClean="0"/>
              <a:t>7</a:t>
            </a:fld>
            <a:endParaRPr lang="en-US" dirty="0"/>
          </a:p>
        </p:txBody>
      </p:sp>
    </p:spTree>
    <p:extLst>
      <p:ext uri="{BB962C8B-B14F-4D97-AF65-F5344CB8AC3E}">
        <p14:creationId xmlns:p14="http://schemas.microsoft.com/office/powerpoint/2010/main" val="2936026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are examples of the types of supports and accommodations available to students who are DHH in various postsecondary settings. </a:t>
            </a:r>
          </a:p>
          <a:p>
            <a:endParaRPr lang="en-US" baseline="0" dirty="0" smtClean="0"/>
          </a:p>
          <a:p>
            <a:r>
              <a:rPr lang="en-US" baseline="0" dirty="0" smtClean="0"/>
              <a:t>Speech-to-text services include live captioning and is becoming more common. Melbourne University now uses Live Remote Captioning for 95% of its demand for services from students with profound deafness, with the remaining 5% through </a:t>
            </a:r>
            <a:r>
              <a:rPr lang="en-US" baseline="0" dirty="0" err="1" smtClean="0"/>
              <a:t>Auslan</a:t>
            </a:r>
            <a:r>
              <a:rPr lang="en-US" baseline="0" dirty="0" smtClean="0"/>
              <a:t> interpreting.</a:t>
            </a:r>
          </a:p>
          <a:p>
            <a:r>
              <a:rPr lang="en-US" baseline="0" dirty="0" smtClean="0"/>
              <a:t>Live remote captioning delivers text that apparently is 98% accurate through the internet to the student’s laptop or </a:t>
            </a:r>
            <a:r>
              <a:rPr lang="en-US" baseline="0" dirty="0" err="1" smtClean="0"/>
              <a:t>iPad</a:t>
            </a:r>
            <a:r>
              <a:rPr lang="en-US" baseline="0" dirty="0" smtClean="0"/>
              <a:t> in class with a delay of less than 2 seconds.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Other universities around Australia are also now used live remote captioning.</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2FEB848-CEDC-BD45-9EF2-96EAEA4CBB59}" type="slidenum">
              <a:rPr lang="en-US" smtClean="0"/>
              <a:t>8</a:t>
            </a:fld>
            <a:endParaRPr lang="en-US" dirty="0"/>
          </a:p>
        </p:txBody>
      </p:sp>
    </p:spTree>
    <p:extLst>
      <p:ext uri="{BB962C8B-B14F-4D97-AF65-F5344CB8AC3E}">
        <p14:creationId xmlns:p14="http://schemas.microsoft.com/office/powerpoint/2010/main" val="2944815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644630-59CC-8348-A688-87DB921C029C}" type="slidenum">
              <a:rPr lang="en-US"/>
              <a:pPr/>
              <a:t>9</a:t>
            </a:fld>
            <a:endParaRPr lang="en-US"/>
          </a:p>
        </p:txBody>
      </p:sp>
      <p:sp>
        <p:nvSpPr>
          <p:cNvPr id="289794" name="Rectangle 2"/>
          <p:cNvSpPr>
            <a:spLocks noGrp="1" noRot="1" noChangeAspect="1" noChangeArrowheads="1" noTextEdit="1"/>
          </p:cNvSpPr>
          <p:nvPr>
            <p:ph type="sldImg"/>
          </p:nvPr>
        </p:nvSpPr>
        <p:spPr>
          <a:xfrm>
            <a:off x="1066800" y="304800"/>
            <a:ext cx="4876800" cy="2743200"/>
          </a:xfrm>
          <a:ln/>
          <a:extLst>
            <a:ext uri="{FAA26D3D-D897-4be2-8F04-BA451C77F1D7}">
              <ma14:placeholderFlag xmlns:ma14="http://schemas.microsoft.com/office/mac/drawingml/2011/main" val="1"/>
            </a:ext>
          </a:extLst>
        </p:spPr>
      </p:sp>
      <p:sp>
        <p:nvSpPr>
          <p:cNvPr id="289795" name="Rectangle 3"/>
          <p:cNvSpPr>
            <a:spLocks noGrp="1" noChangeArrowheads="1"/>
          </p:cNvSpPr>
          <p:nvPr>
            <p:ph type="body" idx="1"/>
          </p:nvPr>
        </p:nvSpPr>
        <p:spPr>
          <a:xfrm>
            <a:off x="685800" y="3538619"/>
            <a:ext cx="5486400" cy="5030510"/>
          </a:xfrm>
        </p:spPr>
        <p:txBody>
          <a:bodyPr/>
          <a:lstStyle/>
          <a:p>
            <a:pPr marL="0" marR="0" indent="0" algn="l" defTabSz="489100" rtl="0" eaLnBrk="1" fontAlgn="auto" latinLnBrk="0" hangingPunct="1">
              <a:lnSpc>
                <a:spcPct val="100000"/>
              </a:lnSpc>
              <a:spcBef>
                <a:spcPts val="0"/>
              </a:spcBef>
              <a:spcAft>
                <a:spcPts val="0"/>
              </a:spcAft>
              <a:buClrTx/>
              <a:buSzTx/>
              <a:buFontTx/>
              <a:buNone/>
              <a:tabLst/>
              <a:defRPr/>
            </a:pPr>
            <a:r>
              <a:rPr lang="en-AU" sz="1600" kern="1200" baseline="0" dirty="0" smtClean="0">
                <a:solidFill>
                  <a:schemeClr val="tx1"/>
                </a:solidFill>
                <a:effectLst/>
              </a:rPr>
              <a:t>So, to summarise: All that we know about transition and post-school outcomes suggests that D/HH students need specific transition planning and instruction that includes hearing-related issues</a:t>
            </a:r>
            <a:r>
              <a:rPr lang="en-US" sz="1600" baseline="0" dirty="0" smtClean="0"/>
              <a:t>. This is going to be best achieved through liaison and collaboration between </a:t>
            </a:r>
            <a:r>
              <a:rPr lang="en-US" sz="1600" dirty="0" smtClean="0">
                <a:solidFill>
                  <a:schemeClr val="tx2"/>
                </a:solidFill>
              </a:rPr>
              <a:t>school careers personnel and the student’s teacher of the deaf.</a:t>
            </a:r>
          </a:p>
          <a:p>
            <a:pPr marL="0" marR="0" indent="0" algn="l" defTabSz="489100" rtl="0" eaLnBrk="1" fontAlgn="auto" latinLnBrk="0" hangingPunct="1">
              <a:lnSpc>
                <a:spcPct val="100000"/>
              </a:lnSpc>
              <a:spcBef>
                <a:spcPts val="0"/>
              </a:spcBef>
              <a:spcAft>
                <a:spcPts val="0"/>
              </a:spcAft>
              <a:buClrTx/>
              <a:buSzTx/>
              <a:buFontTx/>
              <a:buNone/>
              <a:tabLst/>
              <a:defRPr/>
            </a:pPr>
            <a:r>
              <a:rPr lang="en-AU" sz="1800" dirty="0" smtClean="0"/>
              <a:t>The skills of the careers counsellor can help students</a:t>
            </a:r>
            <a:r>
              <a:rPr lang="en-AU" sz="1600" dirty="0" smtClean="0"/>
              <a:t> identify any foreclosed choices of occupation, challenge unnecessary compromise, analyse their perception of barriers, and perhaps modify their self-efficacy beliefs</a:t>
            </a:r>
            <a:r>
              <a:rPr lang="en-AU" sz="1600" baseline="0" dirty="0" smtClean="0"/>
              <a:t>.</a:t>
            </a:r>
            <a:endParaRPr lang="en-US" sz="1600" dirty="0" smtClean="0"/>
          </a:p>
          <a:p>
            <a:pPr marL="0" marR="0" indent="0" algn="l" defTabSz="489100" rtl="0" eaLnBrk="1" fontAlgn="auto" latinLnBrk="0" hangingPunct="1">
              <a:lnSpc>
                <a:spcPct val="100000"/>
              </a:lnSpc>
              <a:spcBef>
                <a:spcPts val="0"/>
              </a:spcBef>
              <a:spcAft>
                <a:spcPts val="0"/>
              </a:spcAft>
              <a:buClrTx/>
              <a:buSzTx/>
              <a:buFontTx/>
              <a:buNone/>
              <a:tabLst/>
              <a:defRPr/>
            </a:pPr>
            <a:r>
              <a:rPr lang="en-US" sz="1600" baseline="0" dirty="0" smtClean="0"/>
              <a:t>It’s so important to reduce the risk of them dropping out of university, TAFE or other training courses before completion, that  a focus on getting into a course is not enough. A longer-term benefit comes from the development of  the knowledge, skills, and personal qualities that will help them transition to post-school life. And this will involve some preparation to identify and address the types of challenges they may face both in employment and in further education. </a:t>
            </a:r>
            <a:endParaRPr lang="en-US" sz="1600" b="0" dirty="0" smtClean="0"/>
          </a:p>
          <a:p>
            <a:endParaRPr lang="en-AU" b="0" dirty="0"/>
          </a:p>
          <a:p>
            <a:endParaRPr lang="en-US" b="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Tree>
    <p:extLst>
      <p:ext uri="{BB962C8B-B14F-4D97-AF65-F5344CB8AC3E}">
        <p14:creationId xmlns:p14="http://schemas.microsoft.com/office/powerpoint/2010/main" val="1688224268"/>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763620"/>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28700"/>
            <a:ext cx="7848600" cy="1445419"/>
          </a:xfrm>
        </p:spPr>
        <p:txBody>
          <a:bodyPr anchor="b">
            <a:noAutofit/>
          </a:bodyPr>
          <a:lstStyle>
            <a:lvl1pPr>
              <a:defRPr sz="5400" cap="all" baseline="0"/>
            </a:lvl1pPr>
          </a:lstStyle>
          <a:p>
            <a:r>
              <a:rPr lang="en-AU" smtClean="0"/>
              <a:t>Click to edit Master title style</a:t>
            </a:r>
            <a:endParaRPr lang="en-US" dirty="0"/>
          </a:p>
        </p:txBody>
      </p:sp>
      <p:sp>
        <p:nvSpPr>
          <p:cNvPr id="3" name="Subtitle 2"/>
          <p:cNvSpPr>
            <a:spLocks noGrp="1"/>
          </p:cNvSpPr>
          <p:nvPr>
            <p:ph type="subTitle" idx="1"/>
          </p:nvPr>
        </p:nvSpPr>
        <p:spPr>
          <a:xfrm>
            <a:off x="685800" y="2628900"/>
            <a:ext cx="6400800" cy="131445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dirty="0"/>
          </a:p>
        </p:txBody>
      </p:sp>
      <p:sp>
        <p:nvSpPr>
          <p:cNvPr id="4" name="Date Placeholder 3"/>
          <p:cNvSpPr>
            <a:spLocks noGrp="1"/>
          </p:cNvSpPr>
          <p:nvPr>
            <p:ph type="dt" sz="half" idx="10"/>
          </p:nvPr>
        </p:nvSpPr>
        <p:spPr>
          <a:xfrm>
            <a:off x="457200" y="13716"/>
            <a:ext cx="2895600" cy="246888"/>
          </a:xfrm>
          <a:prstGeom prst="rect">
            <a:avLst/>
          </a:prstGeom>
        </p:spPr>
        <p:txBody>
          <a:bodyPr/>
          <a:lstStyle/>
          <a:p>
            <a:fld id="{613F4F95-9272-F44F-921A-DB9AEEE2BB74}" type="datetimeFigureOut">
              <a:rPr lang="en-US" smtClean="0"/>
              <a:t>11/09/15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620000" y="13716"/>
            <a:ext cx="1066800" cy="246888"/>
          </a:xfrm>
          <a:prstGeom prst="rect">
            <a:avLst/>
          </a:prstGeom>
        </p:spPr>
        <p:txBody>
          <a:bodyPr/>
          <a:lstStyle/>
          <a:p>
            <a:fld id="{234CC0F4-D4B8-064C-A9AB-4F14E6D8D8EF}" type="slidenum">
              <a:rPr lang="en-US" smtClean="0"/>
              <a:t>‹#›</a:t>
            </a:fld>
            <a:endParaRPr lang="en-US"/>
          </a:p>
        </p:txBody>
      </p:sp>
      <p:cxnSp>
        <p:nvCxnSpPr>
          <p:cNvPr id="8" name="Straight Connector 7"/>
          <p:cNvCxnSpPr/>
          <p:nvPr/>
        </p:nvCxnSpPr>
        <p:spPr>
          <a:xfrm>
            <a:off x="685800" y="2548890"/>
            <a:ext cx="7848600" cy="119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14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Tree>
    <p:extLst>
      <p:ext uri="{BB962C8B-B14F-4D97-AF65-F5344CB8AC3E}">
        <p14:creationId xmlns:p14="http://schemas.microsoft.com/office/powerpoint/2010/main" val="309228800"/>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marR="0" indent="0" algn="l" defTabSz="914400" rtl="0" eaLnBrk="1" fontAlgn="auto" latinLnBrk="0" hangingPunct="1">
              <a:lnSpc>
                <a:spcPct val="100000"/>
              </a:lnSpc>
              <a:spcBef>
                <a:spcPct val="0"/>
              </a:spcBef>
              <a:spcAft>
                <a:spcPts val="0"/>
              </a:spcAft>
              <a:buClrTx/>
              <a:buSzTx/>
              <a:buFontTx/>
              <a:buNone/>
              <a:tabLst/>
              <a:defRPr b="0" i="0">
                <a:latin typeface="MeganoOT-Bold"/>
                <a:cs typeface="MeganoOT-Bold"/>
              </a:defRPr>
            </a:lvl1pPr>
          </a:lstStyle>
          <a:p>
            <a:r>
              <a:rPr lang="en-AU" dirty="0" smtClean="0"/>
              <a:t>Click to edit Master title style</a:t>
            </a:r>
            <a:endParaRPr lang="en-US" dirty="0"/>
          </a:p>
        </p:txBody>
      </p:sp>
      <p:sp>
        <p:nvSpPr>
          <p:cNvPr id="3" name="Content Placeholder 2"/>
          <p:cNvSpPr>
            <a:spLocks noGrp="1"/>
          </p:cNvSpPr>
          <p:nvPr>
            <p:ph idx="1"/>
          </p:nvPr>
        </p:nvSpPr>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3774638390"/>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3" y="1200152"/>
            <a:ext cx="2760133" cy="30289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4" name="Content Placeholder 3"/>
          <p:cNvSpPr>
            <a:spLocks noGrp="1"/>
          </p:cNvSpPr>
          <p:nvPr>
            <p:ph sz="half" idx="2"/>
          </p:nvPr>
        </p:nvSpPr>
        <p:spPr>
          <a:xfrm>
            <a:off x="3429000" y="1200152"/>
            <a:ext cx="2836332" cy="30289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1" name="Title 10"/>
          <p:cNvSpPr>
            <a:spLocks noGrp="1"/>
          </p:cNvSpPr>
          <p:nvPr>
            <p:ph type="title"/>
          </p:nvPr>
        </p:nvSpPr>
        <p:spPr/>
        <p:txBody>
          <a:bodyPr/>
          <a:lstStyle/>
          <a:p>
            <a:r>
              <a:rPr lang="en-AU" dirty="0" smtClean="0"/>
              <a:t>Click to edit Master title style</a:t>
            </a:r>
            <a:endParaRPr lang="en-US" dirty="0"/>
          </a:p>
        </p:txBody>
      </p:sp>
    </p:spTree>
    <p:extLst>
      <p:ext uri="{BB962C8B-B14F-4D97-AF65-F5344CB8AC3E}">
        <p14:creationId xmlns:p14="http://schemas.microsoft.com/office/powerpoint/2010/main" val="3180839450"/>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Tree>
    <p:extLst>
      <p:ext uri="{BB962C8B-B14F-4D97-AF65-F5344CB8AC3E}">
        <p14:creationId xmlns:p14="http://schemas.microsoft.com/office/powerpoint/2010/main" val="2548472491"/>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868760"/>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marR="0" indent="0" algn="l" defTabSz="914400" rtl="0" eaLnBrk="1" fontAlgn="auto" latinLnBrk="0" hangingPunct="1">
              <a:lnSpc>
                <a:spcPct val="100000"/>
              </a:lnSpc>
              <a:spcBef>
                <a:spcPct val="0"/>
              </a:spcBef>
              <a:spcAft>
                <a:spcPts val="0"/>
              </a:spcAft>
              <a:buClrTx/>
              <a:buSzTx/>
              <a:buFontTx/>
              <a:buNone/>
              <a:tabLst/>
              <a:defRPr b="0" i="0">
                <a:latin typeface="MeganoOT-Bold"/>
                <a:cs typeface="MeganoOT-Bold"/>
              </a:defRPr>
            </a:lvl1pPr>
          </a:lstStyle>
          <a:p>
            <a:r>
              <a:rPr lang="en-AU" dirty="0" smtClean="0"/>
              <a:t>Click to edit Master title style</a:t>
            </a:r>
            <a:endParaRPr lang="en-US" dirty="0"/>
          </a:p>
        </p:txBody>
      </p:sp>
      <p:sp>
        <p:nvSpPr>
          <p:cNvPr id="3" name="Content Placeholder 2"/>
          <p:cNvSpPr>
            <a:spLocks noGrp="1"/>
          </p:cNvSpPr>
          <p:nvPr>
            <p:ph idx="1"/>
          </p:nvPr>
        </p:nvSpPr>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3743451273"/>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2"/>
            <a:ext cx="4019550" cy="30289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4" name="Content Placeholder 3"/>
          <p:cNvSpPr>
            <a:spLocks noGrp="1"/>
          </p:cNvSpPr>
          <p:nvPr>
            <p:ph sz="half" idx="2"/>
          </p:nvPr>
        </p:nvSpPr>
        <p:spPr>
          <a:xfrm>
            <a:off x="4603750" y="1200152"/>
            <a:ext cx="4100726" cy="30289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1" name="Title 10"/>
          <p:cNvSpPr>
            <a:spLocks noGrp="1"/>
          </p:cNvSpPr>
          <p:nvPr>
            <p:ph type="title"/>
          </p:nvPr>
        </p:nvSpPr>
        <p:spPr/>
        <p:txBody>
          <a:bodyPr/>
          <a:lstStyle/>
          <a:p>
            <a:r>
              <a:rPr lang="en-AU" dirty="0" smtClean="0"/>
              <a:t>Click to edit Master title style</a:t>
            </a:r>
            <a:endParaRPr lang="en-US" dirty="0"/>
          </a:p>
        </p:txBody>
      </p:sp>
    </p:spTree>
    <p:extLst>
      <p:ext uri="{BB962C8B-B14F-4D97-AF65-F5344CB8AC3E}">
        <p14:creationId xmlns:p14="http://schemas.microsoft.com/office/powerpoint/2010/main" val="2212753510"/>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Tree>
    <p:extLst>
      <p:ext uri="{BB962C8B-B14F-4D97-AF65-F5344CB8AC3E}">
        <p14:creationId xmlns:p14="http://schemas.microsoft.com/office/powerpoint/2010/main" val="4148056888"/>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5" Type="http://schemas.openxmlformats.org/officeDocument/2006/relationships/image" Target="../media/image3.emf"/><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5" Type="http://schemas.openxmlformats.org/officeDocument/2006/relationships/image" Target="../media/image3.emf"/><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theme" Target="../theme/theme3.xml"/><Relationship Id="rId6" Type="http://schemas.openxmlformats.org/officeDocument/2006/relationships/image" Target="../media/image3.emf"/><Relationship Id="rId7"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theme" Target="../theme/theme4.xml"/><Relationship Id="rId7" Type="http://schemas.openxmlformats.org/officeDocument/2006/relationships/image" Target="../media/image3.emf"/><Relationship Id="rId1" Type="http://schemas.openxmlformats.org/officeDocument/2006/relationships/slideLayout" Target="../slideLayouts/slideLayout7.xml"/><Relationship Id="rId2"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chemeClr val="bg2">
                <a:tint val="40000"/>
                <a:satMod val="350000"/>
              </a:schemeClr>
            </a:gs>
            <a:gs pos="59000">
              <a:schemeClr val="bg2">
                <a:tint val="45000"/>
                <a:shade val="99000"/>
                <a:satMod val="350000"/>
              </a:schemeClr>
            </a:gs>
            <a:gs pos="100000">
              <a:schemeClr val="bg2">
                <a:shade val="20000"/>
                <a:satMod val="255000"/>
                <a:alpha val="18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16" name="Rectangle 15"/>
          <p:cNvSpPr/>
          <p:nvPr userDrawn="1"/>
        </p:nvSpPr>
        <p:spPr>
          <a:xfrm>
            <a:off x="0" y="2236971"/>
            <a:ext cx="9144000" cy="2040552"/>
          </a:xfrm>
          <a:prstGeom prst="rect">
            <a:avLst/>
          </a:prstGeom>
          <a:gradFill flip="none" rotWithShape="1">
            <a:gsLst>
              <a:gs pos="0">
                <a:schemeClr val="bg2">
                  <a:lumMod val="95000"/>
                </a:schemeClr>
              </a:gs>
              <a:gs pos="100000">
                <a:schemeClr val="bg1">
                  <a:lumMod val="85000"/>
                  <a:alpha val="61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8" name="Picture 7" descr="VDEI_logo_CMYK.ai"/>
          <p:cNvPicPr>
            <a:picLocks noChangeAspect="1"/>
          </p:cNvPicPr>
          <p:nvPr userDrawn="1"/>
        </p:nvPicPr>
        <p:blipFill rotWithShape="1">
          <a:blip r:embed="rId3">
            <a:extLst>
              <a:ext uri="{28A0092B-C50C-407E-A947-70E740481C1C}">
                <a14:useLocalDpi xmlns:a14="http://schemas.microsoft.com/office/drawing/2010/main" val="0"/>
              </a:ext>
            </a:extLst>
          </a:blip>
          <a:srcRect l="32886" t="24689" r="33604" b="29969"/>
          <a:stretch/>
        </p:blipFill>
        <p:spPr>
          <a:xfrm>
            <a:off x="294640" y="4277523"/>
            <a:ext cx="1005840" cy="865978"/>
          </a:xfrm>
          <a:prstGeom prst="rect">
            <a:avLst/>
          </a:prstGeom>
        </p:spPr>
      </p:pic>
      <p:sp>
        <p:nvSpPr>
          <p:cNvPr id="9" name="Rectangle 8"/>
          <p:cNvSpPr/>
          <p:nvPr userDrawn="1"/>
        </p:nvSpPr>
        <p:spPr>
          <a:xfrm>
            <a:off x="0" y="1"/>
            <a:ext cx="9144000" cy="5143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528844" y="2456571"/>
            <a:ext cx="5122659" cy="857250"/>
          </a:xfrm>
          <a:prstGeom prst="rect">
            <a:avLst/>
          </a:prstGeom>
        </p:spPr>
        <p:txBody>
          <a:bodyPr vert="horz" lIns="91440" tIns="45720" rIns="91440" bIns="45720" rtlCol="0" anchor="ctr">
            <a:normAutofit/>
          </a:bodyPr>
          <a:lstStyle/>
          <a:p>
            <a:r>
              <a:rPr lang="en-AU" dirty="0" smtClean="0"/>
              <a:t>Click to Section Title</a:t>
            </a:r>
            <a:endParaRPr lang="en-US" dirty="0"/>
          </a:p>
        </p:txBody>
      </p:sp>
      <p:pic>
        <p:nvPicPr>
          <p:cNvPr id="10" name="Picture 9" descr="(DET) Insignia Reversed Left Aligned.ai"/>
          <p:cNvPicPr>
            <a:picLocks noChangeAspect="1"/>
          </p:cNvPicPr>
          <p:nvPr userDrawn="1"/>
        </p:nvPicPr>
        <p:blipFill rotWithShape="1">
          <a:blip r:embed="rId4">
            <a:extLst>
              <a:ext uri="{28A0092B-C50C-407E-A947-70E740481C1C}">
                <a14:useLocalDpi xmlns:a14="http://schemas.microsoft.com/office/drawing/2010/main" val="0"/>
              </a:ext>
            </a:extLst>
          </a:blip>
          <a:srcRect l="42735" t="46597" r="20937" b="46565"/>
          <a:stretch/>
        </p:blipFill>
        <p:spPr>
          <a:xfrm>
            <a:off x="1619672" y="4613310"/>
            <a:ext cx="1322102" cy="351692"/>
          </a:xfrm>
          <a:prstGeom prst="rect">
            <a:avLst/>
          </a:prstGeom>
        </p:spPr>
      </p:pic>
      <p:pic>
        <p:nvPicPr>
          <p:cNvPr id="3" name="Picture 2" descr="VDEI_Wordmark_white.ai"/>
          <p:cNvPicPr>
            <a:picLocks noChangeAspect="1"/>
          </p:cNvPicPr>
          <p:nvPr userDrawn="1"/>
        </p:nvPicPr>
        <p:blipFill rotWithShape="1">
          <a:blip r:embed="rId5">
            <a:extLst>
              <a:ext uri="{28A0092B-C50C-407E-A947-70E740481C1C}">
                <a14:useLocalDpi xmlns:a14="http://schemas.microsoft.com/office/drawing/2010/main" val="0"/>
              </a:ext>
            </a:extLst>
          </a:blip>
          <a:srcRect l="31748" t="41405" r="33788" b="35573"/>
          <a:stretch/>
        </p:blipFill>
        <p:spPr>
          <a:xfrm>
            <a:off x="528844" y="4525799"/>
            <a:ext cx="930028" cy="439203"/>
          </a:xfrm>
          <a:prstGeom prst="rect">
            <a:avLst/>
          </a:prstGeom>
        </p:spPr>
      </p:pic>
      <p:pic>
        <p:nvPicPr>
          <p:cNvPr id="13" name="Picture 12" descr="ribbon_cover.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7001" y="0"/>
            <a:ext cx="9304631" cy="5149579"/>
          </a:xfrm>
          <a:prstGeom prst="rect">
            <a:avLst/>
          </a:prstGeom>
        </p:spPr>
      </p:pic>
    </p:spTree>
    <p:extLst>
      <p:ext uri="{BB962C8B-B14F-4D97-AF65-F5344CB8AC3E}">
        <p14:creationId xmlns:p14="http://schemas.microsoft.com/office/powerpoint/2010/main" val="722909148"/>
      </p:ext>
    </p:extLst>
  </p:cSld>
  <p:clrMap bg1="lt1" tx1="dk1" bg2="lt2" tx2="dk2" accent1="accent1" accent2="accent2" accent3="accent3" accent4="accent4" accent5="accent5" accent6="accent6" hlink="hlink" folHlink="folHlink"/>
  <p:sldLayoutIdLst>
    <p:sldLayoutId id="2147483737" r:id="rId1"/>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3600" b="0" i="0" kern="1200">
          <a:solidFill>
            <a:schemeClr val="bg2"/>
          </a:solidFill>
          <a:latin typeface="MeganoOT-Bold"/>
          <a:ea typeface="+mj-ea"/>
          <a:cs typeface="MeganoOT-Bold"/>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Bell Centennial Address"/>
          <a:ea typeface="+mn-ea"/>
          <a:cs typeface="Bell Centennial Addres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Bell Centennial Address"/>
          <a:ea typeface="+mn-ea"/>
          <a:cs typeface="Bell Centennial Addres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Bell Centennial Address"/>
          <a:ea typeface="+mn-ea"/>
          <a:cs typeface="Bell Centennial Addres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Bell Centennial Address"/>
          <a:ea typeface="+mn-ea"/>
          <a:cs typeface="Bell Centennial Addres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Bell Centennial Address"/>
          <a:ea typeface="+mn-ea"/>
          <a:cs typeface="Bell Centennial Addres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chemeClr val="bg2">
                <a:tint val="40000"/>
                <a:satMod val="350000"/>
              </a:schemeClr>
            </a:gs>
            <a:gs pos="59000">
              <a:schemeClr val="bg2">
                <a:tint val="45000"/>
                <a:shade val="99000"/>
                <a:satMod val="350000"/>
              </a:schemeClr>
            </a:gs>
            <a:gs pos="100000">
              <a:schemeClr val="bg2">
                <a:shade val="20000"/>
                <a:satMod val="255000"/>
                <a:alpha val="18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16" name="Rectangle 15"/>
          <p:cNvSpPr/>
          <p:nvPr userDrawn="1"/>
        </p:nvSpPr>
        <p:spPr>
          <a:xfrm>
            <a:off x="0" y="2236971"/>
            <a:ext cx="9144000" cy="2040552"/>
          </a:xfrm>
          <a:prstGeom prst="rect">
            <a:avLst/>
          </a:prstGeom>
          <a:gradFill flip="none" rotWithShape="1">
            <a:gsLst>
              <a:gs pos="0">
                <a:schemeClr val="bg2">
                  <a:lumMod val="95000"/>
                </a:schemeClr>
              </a:gs>
              <a:gs pos="100000">
                <a:schemeClr val="bg1">
                  <a:lumMod val="85000"/>
                  <a:alpha val="61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8" name="Picture 7" descr="VDEI_logo_CMYK.ai"/>
          <p:cNvPicPr>
            <a:picLocks noChangeAspect="1"/>
          </p:cNvPicPr>
          <p:nvPr userDrawn="1"/>
        </p:nvPicPr>
        <p:blipFill rotWithShape="1">
          <a:blip r:embed="rId3">
            <a:extLst>
              <a:ext uri="{28A0092B-C50C-407E-A947-70E740481C1C}">
                <a14:useLocalDpi xmlns:a14="http://schemas.microsoft.com/office/drawing/2010/main" val="0"/>
              </a:ext>
            </a:extLst>
          </a:blip>
          <a:srcRect l="32886" t="24689" r="33604" b="29969"/>
          <a:stretch/>
        </p:blipFill>
        <p:spPr>
          <a:xfrm>
            <a:off x="294640" y="4277523"/>
            <a:ext cx="1005840" cy="865978"/>
          </a:xfrm>
          <a:prstGeom prst="rect">
            <a:avLst/>
          </a:prstGeom>
        </p:spPr>
      </p:pic>
      <p:sp>
        <p:nvSpPr>
          <p:cNvPr id="9" name="Rectangle 8"/>
          <p:cNvSpPr/>
          <p:nvPr userDrawn="1"/>
        </p:nvSpPr>
        <p:spPr>
          <a:xfrm>
            <a:off x="0" y="1"/>
            <a:ext cx="9144000" cy="514350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528844" y="2456571"/>
            <a:ext cx="5122659" cy="857250"/>
          </a:xfrm>
          <a:prstGeom prst="rect">
            <a:avLst/>
          </a:prstGeom>
        </p:spPr>
        <p:txBody>
          <a:bodyPr vert="horz" lIns="91440" tIns="45720" rIns="91440" bIns="45720" rtlCol="0" anchor="ctr">
            <a:normAutofit/>
          </a:bodyPr>
          <a:lstStyle/>
          <a:p>
            <a:r>
              <a:rPr lang="en-AU" dirty="0" smtClean="0"/>
              <a:t>Click to Section Title</a:t>
            </a:r>
            <a:endParaRPr lang="en-US" dirty="0"/>
          </a:p>
        </p:txBody>
      </p:sp>
      <p:pic>
        <p:nvPicPr>
          <p:cNvPr id="10" name="Picture 9" descr="(DET) Insignia Reversed Left Aligned.ai"/>
          <p:cNvPicPr>
            <a:picLocks noChangeAspect="1"/>
          </p:cNvPicPr>
          <p:nvPr userDrawn="1"/>
        </p:nvPicPr>
        <p:blipFill rotWithShape="1">
          <a:blip r:embed="rId4">
            <a:extLst>
              <a:ext uri="{28A0092B-C50C-407E-A947-70E740481C1C}">
                <a14:useLocalDpi xmlns:a14="http://schemas.microsoft.com/office/drawing/2010/main" val="0"/>
              </a:ext>
            </a:extLst>
          </a:blip>
          <a:srcRect l="42735" t="46597" r="20937" b="46565"/>
          <a:stretch/>
        </p:blipFill>
        <p:spPr>
          <a:xfrm>
            <a:off x="1619672" y="4613310"/>
            <a:ext cx="1322102" cy="351692"/>
          </a:xfrm>
          <a:prstGeom prst="rect">
            <a:avLst/>
          </a:prstGeom>
        </p:spPr>
      </p:pic>
      <p:pic>
        <p:nvPicPr>
          <p:cNvPr id="14" name="Picture 13" descr="VDEI_Wordmark_white.ai"/>
          <p:cNvPicPr>
            <a:picLocks noChangeAspect="1"/>
          </p:cNvPicPr>
          <p:nvPr userDrawn="1"/>
        </p:nvPicPr>
        <p:blipFill rotWithShape="1">
          <a:blip r:embed="rId5">
            <a:extLst>
              <a:ext uri="{28A0092B-C50C-407E-A947-70E740481C1C}">
                <a14:useLocalDpi xmlns:a14="http://schemas.microsoft.com/office/drawing/2010/main" val="0"/>
              </a:ext>
            </a:extLst>
          </a:blip>
          <a:srcRect l="31748" t="41405" r="33788" b="35573"/>
          <a:stretch/>
        </p:blipFill>
        <p:spPr>
          <a:xfrm>
            <a:off x="528844" y="4525799"/>
            <a:ext cx="930028" cy="439203"/>
          </a:xfrm>
          <a:prstGeom prst="rect">
            <a:avLst/>
          </a:prstGeom>
        </p:spPr>
      </p:pic>
      <p:pic>
        <p:nvPicPr>
          <p:cNvPr id="12" name="Picture 11" descr="ribbon_cover.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7001" y="0"/>
            <a:ext cx="9304631" cy="5149579"/>
          </a:xfrm>
          <a:prstGeom prst="rect">
            <a:avLst/>
          </a:prstGeom>
        </p:spPr>
      </p:pic>
    </p:spTree>
    <p:extLst>
      <p:ext uri="{BB962C8B-B14F-4D97-AF65-F5344CB8AC3E}">
        <p14:creationId xmlns:p14="http://schemas.microsoft.com/office/powerpoint/2010/main" val="3826467280"/>
      </p:ext>
    </p:extLst>
  </p:cSld>
  <p:clrMap bg1="lt1" tx1="dk1" bg2="lt2" tx2="dk2" accent1="accent1" accent2="accent2" accent3="accent3" accent4="accent4" accent5="accent5" accent6="accent6" hlink="hlink" folHlink="folHlink"/>
  <p:sldLayoutIdLst>
    <p:sldLayoutId id="2147483739" r:id="rId1"/>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3600" b="0" i="0" kern="1200">
          <a:solidFill>
            <a:schemeClr val="bg2"/>
          </a:solidFill>
          <a:latin typeface="MeganoOT-Bold"/>
          <a:ea typeface="+mj-ea"/>
          <a:cs typeface="MeganoOT-Bold"/>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Bell Centennial Address"/>
          <a:ea typeface="+mn-ea"/>
          <a:cs typeface="Bell Centennial Addres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Bell Centennial Address"/>
          <a:ea typeface="+mn-ea"/>
          <a:cs typeface="Bell Centennial Addres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Bell Centennial Address"/>
          <a:ea typeface="+mn-ea"/>
          <a:cs typeface="Bell Centennial Addres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Bell Centennial Address"/>
          <a:ea typeface="+mn-ea"/>
          <a:cs typeface="Bell Centennial Addres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Bell Centennial Address"/>
          <a:ea typeface="+mn-ea"/>
          <a:cs typeface="Bell Centennial Addres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chemeClr val="bg2">
                <a:tint val="40000"/>
                <a:satMod val="350000"/>
              </a:schemeClr>
            </a:gs>
            <a:gs pos="59000">
              <a:schemeClr val="bg2">
                <a:tint val="45000"/>
                <a:shade val="99000"/>
                <a:satMod val="350000"/>
              </a:schemeClr>
            </a:gs>
            <a:gs pos="100000">
              <a:schemeClr val="bg2">
                <a:shade val="20000"/>
                <a:satMod val="255000"/>
                <a:alpha val="18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AU" dirty="0" smtClean="0"/>
              <a:t>Click to edit Master title style</a:t>
            </a:r>
            <a:endParaRPr lang="en-US" dirty="0"/>
          </a:p>
        </p:txBody>
      </p:sp>
      <p:sp>
        <p:nvSpPr>
          <p:cNvPr id="3" name="Text Placeholder 2"/>
          <p:cNvSpPr>
            <a:spLocks noGrp="1"/>
          </p:cNvSpPr>
          <p:nvPr>
            <p:ph type="body" idx="1"/>
          </p:nvPr>
        </p:nvSpPr>
        <p:spPr>
          <a:xfrm>
            <a:off x="457203" y="1200151"/>
            <a:ext cx="5974443" cy="3077372"/>
          </a:xfrm>
          <a:prstGeom prst="rect">
            <a:avLst/>
          </a:prstGeom>
        </p:spPr>
        <p:txBody>
          <a:bodyPr vert="horz" lIns="91440" tIns="45720" rIns="91440" bIns="45720" rtlCol="0">
            <a:normAutofit/>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Rectangle 8"/>
          <p:cNvSpPr/>
          <p:nvPr userDrawn="1"/>
        </p:nvSpPr>
        <p:spPr>
          <a:xfrm>
            <a:off x="3" y="4374756"/>
            <a:ext cx="9143999" cy="7687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pic>
        <p:nvPicPr>
          <p:cNvPr id="8" name="Picture 7" descr="VDEI_Wordmark_white.ai"/>
          <p:cNvPicPr>
            <a:picLocks noChangeAspect="1"/>
          </p:cNvPicPr>
          <p:nvPr userDrawn="1"/>
        </p:nvPicPr>
        <p:blipFill rotWithShape="1">
          <a:blip r:embed="rId6">
            <a:extLst>
              <a:ext uri="{28A0092B-C50C-407E-A947-70E740481C1C}">
                <a14:useLocalDpi xmlns:a14="http://schemas.microsoft.com/office/drawing/2010/main" val="0"/>
              </a:ext>
            </a:extLst>
          </a:blip>
          <a:srcRect l="31748" t="41405" r="33788" b="35573"/>
          <a:stretch/>
        </p:blipFill>
        <p:spPr>
          <a:xfrm>
            <a:off x="528844" y="4525799"/>
            <a:ext cx="930028" cy="439203"/>
          </a:xfrm>
          <a:prstGeom prst="rect">
            <a:avLst/>
          </a:prstGeom>
        </p:spPr>
      </p:pic>
      <p:pic>
        <p:nvPicPr>
          <p:cNvPr id="11" name="Picture 10" descr="ribbon_cover.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6460427" y="2034110"/>
            <a:ext cx="5655468" cy="3129977"/>
          </a:xfrm>
          <a:prstGeom prst="rect">
            <a:avLst/>
          </a:prstGeom>
        </p:spPr>
      </p:pic>
    </p:spTree>
    <p:extLst>
      <p:ext uri="{BB962C8B-B14F-4D97-AF65-F5344CB8AC3E}">
        <p14:creationId xmlns:p14="http://schemas.microsoft.com/office/powerpoint/2010/main" val="97722729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8" r:id="rId3"/>
    <p:sldLayoutId id="2147483729" r:id="rId4"/>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3600" b="0" i="0" kern="1200">
          <a:solidFill>
            <a:schemeClr val="accent2"/>
          </a:solidFill>
          <a:latin typeface="MeganoOT-Bold"/>
          <a:ea typeface="+mj-ea"/>
          <a:cs typeface="MeganoOT-Bold"/>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Bell Centennial Address"/>
          <a:ea typeface="+mn-ea"/>
          <a:cs typeface="Bell Centennial Addres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Bell Centennial Address"/>
          <a:ea typeface="+mn-ea"/>
          <a:cs typeface="Bell Centennial Addres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Bell Centennial Address"/>
          <a:ea typeface="+mn-ea"/>
          <a:cs typeface="Bell Centennial Addres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Bell Centennial Address"/>
          <a:ea typeface="+mn-ea"/>
          <a:cs typeface="Bell Centennial Addres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Bell Centennial Address"/>
          <a:ea typeface="+mn-ea"/>
          <a:cs typeface="Bell Centennial Addres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chemeClr val="bg2">
                <a:tint val="40000"/>
                <a:satMod val="350000"/>
              </a:schemeClr>
            </a:gs>
            <a:gs pos="59000">
              <a:schemeClr val="bg2">
                <a:tint val="45000"/>
                <a:shade val="99000"/>
                <a:satMod val="350000"/>
              </a:schemeClr>
            </a:gs>
            <a:gs pos="100000">
              <a:schemeClr val="bg2">
                <a:shade val="20000"/>
                <a:satMod val="255000"/>
                <a:alpha val="18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AU" dirty="0" smtClean="0"/>
              <a:t>Click to edit Master title style</a:t>
            </a:r>
            <a:endParaRPr lang="en-US" dirty="0"/>
          </a:p>
        </p:txBody>
      </p:sp>
      <p:sp>
        <p:nvSpPr>
          <p:cNvPr id="3" name="Text Placeholder 2"/>
          <p:cNvSpPr>
            <a:spLocks noGrp="1"/>
          </p:cNvSpPr>
          <p:nvPr>
            <p:ph type="body" idx="1"/>
          </p:nvPr>
        </p:nvSpPr>
        <p:spPr>
          <a:xfrm>
            <a:off x="457200" y="1200151"/>
            <a:ext cx="8229600" cy="3077372"/>
          </a:xfrm>
          <a:prstGeom prst="rect">
            <a:avLst/>
          </a:prstGeom>
        </p:spPr>
        <p:txBody>
          <a:bodyPr vert="horz" lIns="91440" tIns="45720" rIns="91440" bIns="45720" rtlCol="0">
            <a:normAutofit/>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Rectangle 8"/>
          <p:cNvSpPr/>
          <p:nvPr userDrawn="1"/>
        </p:nvSpPr>
        <p:spPr>
          <a:xfrm>
            <a:off x="3" y="4374756"/>
            <a:ext cx="9143999" cy="7687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pic>
        <p:nvPicPr>
          <p:cNvPr id="7" name="Picture 6" descr="VDEI_Wordmark_white.ai"/>
          <p:cNvPicPr>
            <a:picLocks noChangeAspect="1"/>
          </p:cNvPicPr>
          <p:nvPr userDrawn="1"/>
        </p:nvPicPr>
        <p:blipFill rotWithShape="1">
          <a:blip r:embed="rId7">
            <a:extLst>
              <a:ext uri="{28A0092B-C50C-407E-A947-70E740481C1C}">
                <a14:useLocalDpi xmlns:a14="http://schemas.microsoft.com/office/drawing/2010/main" val="0"/>
              </a:ext>
            </a:extLst>
          </a:blip>
          <a:srcRect l="31748" t="41405" r="33788" b="35573"/>
          <a:stretch/>
        </p:blipFill>
        <p:spPr>
          <a:xfrm>
            <a:off x="528844" y="4525799"/>
            <a:ext cx="930028" cy="439203"/>
          </a:xfrm>
          <a:prstGeom prst="rect">
            <a:avLst/>
          </a:prstGeom>
        </p:spPr>
      </p:pic>
    </p:spTree>
    <p:extLst>
      <p:ext uri="{BB962C8B-B14F-4D97-AF65-F5344CB8AC3E}">
        <p14:creationId xmlns:p14="http://schemas.microsoft.com/office/powerpoint/2010/main" val="335546675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40" r:id="rId5"/>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3600" b="0" i="0" kern="1200">
          <a:solidFill>
            <a:schemeClr val="accent2"/>
          </a:solidFill>
          <a:latin typeface="MeganoOT-Bold"/>
          <a:ea typeface="+mj-ea"/>
          <a:cs typeface="MeganoOT-Bold"/>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Bell Centennial Address"/>
          <a:ea typeface="+mn-ea"/>
          <a:cs typeface="Bell Centennial Addres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Bell Centennial Address"/>
          <a:ea typeface="+mn-ea"/>
          <a:cs typeface="Bell Centennial Addres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Bell Centennial Address"/>
          <a:ea typeface="+mn-ea"/>
          <a:cs typeface="Bell Centennial Addres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Bell Centennial Address"/>
          <a:ea typeface="+mn-ea"/>
          <a:cs typeface="Bell Centennial Addres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Bell Centennial Address"/>
          <a:ea typeface="+mn-ea"/>
          <a:cs typeface="Bell Centennial Addres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notesSlide" Target="../notesSlides/notesSlide1.xml"/><Relationship Id="rId5" Type="http://schemas.openxmlformats.org/officeDocument/2006/relationships/image" Target="../media/image5.png"/><Relationship Id="rId6" Type="http://schemas.openxmlformats.org/officeDocument/2006/relationships/image" Target="../media/image6.jpg"/><Relationship Id="rId1" Type="http://schemas.microsoft.com/office/2007/relationships/media" Target="../media/media1.wma"/><Relationship Id="rId2" Type="http://schemas.openxmlformats.org/officeDocument/2006/relationships/audio" Target="../media/media1.wm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0.xml"/><Relationship Id="rId5" Type="http://schemas.openxmlformats.org/officeDocument/2006/relationships/image" Target="../media/image10.emf"/><Relationship Id="rId6" Type="http://schemas.openxmlformats.org/officeDocument/2006/relationships/image" Target="../media/image5.png"/><Relationship Id="rId1" Type="http://schemas.microsoft.com/office/2007/relationships/media" Target="../media/media10.wma"/><Relationship Id="rId2" Type="http://schemas.openxmlformats.org/officeDocument/2006/relationships/audio" Target="../media/media10.wm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1.xml"/><Relationship Id="rId5" Type="http://schemas.openxmlformats.org/officeDocument/2006/relationships/image" Target="../media/image5.png"/><Relationship Id="rId1" Type="http://schemas.microsoft.com/office/2007/relationships/media" Target="../media/media11.wma"/><Relationship Id="rId2" Type="http://schemas.openxmlformats.org/officeDocument/2006/relationships/audio" Target="../media/media11.wm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2.xml"/><Relationship Id="rId5" Type="http://schemas.openxmlformats.org/officeDocument/2006/relationships/image" Target="../media/image5.png"/><Relationship Id="rId1" Type="http://schemas.microsoft.com/office/2007/relationships/media" Target="../media/media12.wma"/><Relationship Id="rId2" Type="http://schemas.openxmlformats.org/officeDocument/2006/relationships/audio" Target="../media/media12.wm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3.xml"/><Relationship Id="rId5" Type="http://schemas.openxmlformats.org/officeDocument/2006/relationships/image" Target="../media/image11.jpeg"/><Relationship Id="rId6" Type="http://schemas.openxmlformats.org/officeDocument/2006/relationships/image" Target="../media/image5.png"/><Relationship Id="rId1" Type="http://schemas.microsoft.com/office/2007/relationships/media" Target="../media/media13.wma"/><Relationship Id="rId2" Type="http://schemas.openxmlformats.org/officeDocument/2006/relationships/audio" Target="../media/media13.wma"/></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xml"/><Relationship Id="rId5" Type="http://schemas.openxmlformats.org/officeDocument/2006/relationships/image" Target="../media/image7.emf"/><Relationship Id="rId6" Type="http://schemas.openxmlformats.org/officeDocument/2006/relationships/image" Target="../media/image5.png"/><Relationship Id="rId1" Type="http://schemas.microsoft.com/office/2007/relationships/media" Target="../media/media2.wma"/><Relationship Id="rId2" Type="http://schemas.openxmlformats.org/officeDocument/2006/relationships/audio" Target="../media/media2.wm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xml"/><Relationship Id="rId5" Type="http://schemas.openxmlformats.org/officeDocument/2006/relationships/image" Target="../media/image5.png"/><Relationship Id="rId1" Type="http://schemas.microsoft.com/office/2007/relationships/media" Target="../media/media3.wma"/><Relationship Id="rId2" Type="http://schemas.openxmlformats.org/officeDocument/2006/relationships/audio" Target="../media/media3.wm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4.xml"/><Relationship Id="rId5" Type="http://schemas.openxmlformats.org/officeDocument/2006/relationships/image" Target="../media/image5.png"/><Relationship Id="rId1" Type="http://schemas.microsoft.com/office/2007/relationships/media" Target="../media/media4.wma"/><Relationship Id="rId2" Type="http://schemas.openxmlformats.org/officeDocument/2006/relationships/audio" Target="../media/media4.wm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5.xml"/><Relationship Id="rId5" Type="http://schemas.openxmlformats.org/officeDocument/2006/relationships/image" Target="../media/image8.png"/><Relationship Id="rId6" Type="http://schemas.openxmlformats.org/officeDocument/2006/relationships/image" Target="../media/image5.png"/><Relationship Id="rId1" Type="http://schemas.microsoft.com/office/2007/relationships/media" Target="../media/media5.wma"/><Relationship Id="rId2" Type="http://schemas.openxmlformats.org/officeDocument/2006/relationships/audio" Target="../media/media5.wm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6.xml"/><Relationship Id="rId5" Type="http://schemas.openxmlformats.org/officeDocument/2006/relationships/image" Target="../media/image5.png"/><Relationship Id="rId1" Type="http://schemas.microsoft.com/office/2007/relationships/media" Target="../media/media6.wma"/><Relationship Id="rId2" Type="http://schemas.openxmlformats.org/officeDocument/2006/relationships/audio" Target="../media/media6.wm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7.xml"/><Relationship Id="rId5" Type="http://schemas.openxmlformats.org/officeDocument/2006/relationships/image" Target="../media/image5.png"/><Relationship Id="rId1" Type="http://schemas.microsoft.com/office/2007/relationships/media" Target="../media/media7.wma"/><Relationship Id="rId2" Type="http://schemas.openxmlformats.org/officeDocument/2006/relationships/audio" Target="../media/media7.wm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8.xml"/><Relationship Id="rId5" Type="http://schemas.openxmlformats.org/officeDocument/2006/relationships/image" Target="../media/image5.png"/><Relationship Id="rId1" Type="http://schemas.microsoft.com/office/2007/relationships/media" Target="../media/media8.wma"/><Relationship Id="rId2" Type="http://schemas.openxmlformats.org/officeDocument/2006/relationships/audio" Target="../media/media8.wm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9.xml"/><Relationship Id="rId5" Type="http://schemas.openxmlformats.org/officeDocument/2006/relationships/image" Target="../media/image9.png"/><Relationship Id="rId6" Type="http://schemas.openxmlformats.org/officeDocument/2006/relationships/image" Target="../media/image5.png"/><Relationship Id="rId1" Type="http://schemas.microsoft.com/office/2007/relationships/media" Target="../media/media9.wma"/><Relationship Id="rId2" Type="http://schemas.openxmlformats.org/officeDocument/2006/relationships/audio" Target="../media/media9.wm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3100" y="126470"/>
            <a:ext cx="7848600" cy="2026180"/>
          </a:xfrm>
        </p:spPr>
        <p:txBody>
          <a:bodyPr>
            <a:normAutofit fontScale="90000"/>
          </a:bodyPr>
          <a:lstStyle/>
          <a:p>
            <a:pPr algn="ctr"/>
            <a:r>
              <a:rPr lang="en-US" sz="3600" dirty="0" err="1" smtClean="0"/>
              <a:t>SUPpORTING</a:t>
            </a:r>
            <a:r>
              <a:rPr lang="en-US" sz="3600" dirty="0" smtClean="0"/>
              <a:t> adolescents who are deaf or hard of hearing IN Transition TO POST-SCHOOL EDUCATION &amp; EMPLOYMENT</a:t>
            </a:r>
            <a:endParaRPr lang="en-US" sz="3600" dirty="0"/>
          </a:p>
        </p:txBody>
      </p:sp>
      <p:sp>
        <p:nvSpPr>
          <p:cNvPr id="3" name="Subtitle 2"/>
          <p:cNvSpPr>
            <a:spLocks noGrp="1"/>
          </p:cNvSpPr>
          <p:nvPr>
            <p:ph type="subTitle" idx="1"/>
          </p:nvPr>
        </p:nvSpPr>
        <p:spPr>
          <a:xfrm>
            <a:off x="685811" y="2755900"/>
            <a:ext cx="7426363" cy="1616075"/>
          </a:xfrm>
        </p:spPr>
        <p:txBody>
          <a:bodyPr>
            <a:noAutofit/>
          </a:bodyPr>
          <a:lstStyle/>
          <a:p>
            <a:pPr algn="ctr"/>
            <a:r>
              <a:rPr lang="en-AU" sz="2000" dirty="0" smtClean="0">
                <a:solidFill>
                  <a:schemeClr val="tx2"/>
                </a:solidFill>
              </a:rPr>
              <a:t>A narrated PowerPoint for careers personnel</a:t>
            </a:r>
          </a:p>
          <a:p>
            <a:pPr algn="ctr"/>
            <a:endParaRPr lang="en-AU" sz="2000" dirty="0" smtClean="0">
              <a:solidFill>
                <a:schemeClr val="tx2"/>
              </a:solidFill>
            </a:endParaRPr>
          </a:p>
          <a:p>
            <a:pPr algn="ctr"/>
            <a:r>
              <a:rPr lang="en-AU" sz="2000" dirty="0" smtClean="0">
                <a:solidFill>
                  <a:schemeClr val="tx2"/>
                </a:solidFill>
              </a:rPr>
              <a:t>September 2015</a:t>
            </a:r>
          </a:p>
          <a:p>
            <a:pPr algn="ctr"/>
            <a:r>
              <a:rPr lang="en-AU" sz="2000" dirty="0" smtClean="0">
                <a:solidFill>
                  <a:schemeClr val="tx2"/>
                </a:solidFill>
              </a:rPr>
              <a:t>Part 4</a:t>
            </a:r>
          </a:p>
          <a:p>
            <a:pPr algn="ctr"/>
            <a:endParaRPr lang="en-AU" sz="2000" dirty="0">
              <a:solidFill>
                <a:schemeClr val="tx2"/>
              </a:solidFill>
            </a:endParaRPr>
          </a:p>
          <a:p>
            <a:pPr algn="ctr"/>
            <a:r>
              <a:rPr lang="en-AU" sz="2000" dirty="0" err="1" smtClean="0">
                <a:solidFill>
                  <a:schemeClr val="bg1"/>
                </a:solidFill>
              </a:rPr>
              <a:t>Ren</a:t>
            </a:r>
            <a:r>
              <a:rPr lang="en-US" sz="2000" dirty="0" err="1" smtClean="0">
                <a:solidFill>
                  <a:schemeClr val="bg1"/>
                </a:solidFill>
              </a:rPr>
              <a:t>ée</a:t>
            </a:r>
            <a:r>
              <a:rPr lang="en-US" sz="2000" dirty="0" smtClean="0">
                <a:solidFill>
                  <a:schemeClr val="bg1"/>
                </a:solidFill>
              </a:rPr>
              <a:t> Punch PhD</a:t>
            </a: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3476625"/>
            <a:ext cx="812800" cy="6096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058" y="3010248"/>
            <a:ext cx="1099506" cy="1261343"/>
          </a:xfrm>
          <a:prstGeom prst="rect">
            <a:avLst/>
          </a:prstGeom>
        </p:spPr>
      </p:pic>
    </p:spTree>
    <p:extLst>
      <p:ext uri="{BB962C8B-B14F-4D97-AF65-F5344CB8AC3E}">
        <p14:creationId xmlns:p14="http://schemas.microsoft.com/office/powerpoint/2010/main" val="410519231"/>
      </p:ext>
    </p:extLst>
  </p:cSld>
  <p:clrMapOvr>
    <a:masterClrMapping/>
  </p:clrMapOvr>
  <mc:AlternateContent xmlns:mc="http://schemas.openxmlformats.org/markup-compatibility/2006" xmlns:p14="http://schemas.microsoft.com/office/powerpoint/2010/main">
    <mc:Choice Requires="p14">
      <p:transition spd="slow" p14:dur="2000" advTm="56934"/>
    </mc:Choice>
    <mc:Fallback xmlns="">
      <p:transition xmlns:p14="http://schemas.microsoft.com/office/powerpoint/2010/main" spd="slow" advTm="5693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0050"/>
            <a:ext cx="8229600" cy="1170205"/>
          </a:xfrm>
        </p:spPr>
        <p:txBody>
          <a:bodyPr>
            <a:normAutofit/>
          </a:bodyPr>
          <a:lstStyle/>
          <a:p>
            <a:r>
              <a:rPr lang="en-US" sz="3200" dirty="0">
                <a:solidFill>
                  <a:schemeClr val="tx1">
                    <a:lumMod val="75000"/>
                  </a:schemeClr>
                </a:solidFill>
              </a:rPr>
              <a:t>Transition </a:t>
            </a:r>
            <a:r>
              <a:rPr lang="en-US" sz="3200" dirty="0" smtClean="0">
                <a:solidFill>
                  <a:schemeClr val="tx1">
                    <a:lumMod val="75000"/>
                  </a:schemeClr>
                </a:solidFill>
              </a:rPr>
              <a:t>needs (cont.)</a:t>
            </a:r>
            <a:endParaRPr lang="en-US" sz="3200" dirty="0">
              <a:solidFill>
                <a:schemeClr val="tx1">
                  <a:lumMod val="75000"/>
                </a:schemeClr>
              </a:solidFill>
            </a:endParaRPr>
          </a:p>
        </p:txBody>
      </p:sp>
      <p:sp>
        <p:nvSpPr>
          <p:cNvPr id="3" name="Content Placeholder 2"/>
          <p:cNvSpPr>
            <a:spLocks noGrp="1"/>
          </p:cNvSpPr>
          <p:nvPr>
            <p:ph idx="1"/>
          </p:nvPr>
        </p:nvSpPr>
        <p:spPr>
          <a:xfrm>
            <a:off x="457200" y="1143001"/>
            <a:ext cx="8229600" cy="2800349"/>
          </a:xfrm>
        </p:spPr>
        <p:txBody>
          <a:bodyPr>
            <a:normAutofit fontScale="70000" lnSpcReduction="20000"/>
          </a:bodyPr>
          <a:lstStyle/>
          <a:p>
            <a:pPr marL="0" indent="0">
              <a:buNone/>
            </a:pPr>
            <a:endParaRPr lang="en-US" sz="2800" dirty="0"/>
          </a:p>
          <a:p>
            <a:pPr marL="0" indent="0">
              <a:buNone/>
            </a:pPr>
            <a:endParaRPr lang="en-US" sz="2800" dirty="0">
              <a:solidFill>
                <a:schemeClr val="tx1">
                  <a:lumMod val="75000"/>
                </a:schemeClr>
              </a:solidFill>
            </a:endParaRPr>
          </a:p>
          <a:p>
            <a:pPr>
              <a:buFont typeface="Wingdings" charset="2"/>
              <a:buChar char="u"/>
            </a:pPr>
            <a:r>
              <a:rPr lang="en-US" sz="2800" dirty="0" smtClean="0">
                <a:solidFill>
                  <a:schemeClr val="tx1">
                    <a:lumMod val="75000"/>
                  </a:schemeClr>
                </a:solidFill>
              </a:rPr>
              <a:t>Development of students’ awareness of accommodations available </a:t>
            </a:r>
          </a:p>
          <a:p>
            <a:pPr marL="0" indent="0">
              <a:buNone/>
            </a:pPr>
            <a:endParaRPr lang="en-US" sz="2800" dirty="0">
              <a:solidFill>
                <a:schemeClr val="tx1">
                  <a:lumMod val="75000"/>
                </a:schemeClr>
              </a:solidFill>
            </a:endParaRPr>
          </a:p>
          <a:p>
            <a:pPr>
              <a:buFont typeface="Wingdings" charset="2"/>
              <a:buChar char="u"/>
            </a:pPr>
            <a:r>
              <a:rPr lang="en-US" sz="2800" dirty="0" smtClean="0">
                <a:solidFill>
                  <a:schemeClr val="tx1">
                    <a:lumMod val="75000"/>
                  </a:schemeClr>
                </a:solidFill>
              </a:rPr>
              <a:t>Awareness of disability discrimination legislation</a:t>
            </a:r>
          </a:p>
          <a:p>
            <a:pPr marL="0" indent="0">
              <a:buNone/>
            </a:pPr>
            <a:endParaRPr lang="en-US" sz="2800" dirty="0" smtClean="0">
              <a:solidFill>
                <a:schemeClr val="tx1">
                  <a:lumMod val="75000"/>
                </a:schemeClr>
              </a:solidFill>
            </a:endParaRPr>
          </a:p>
          <a:p>
            <a:pPr>
              <a:buFont typeface="Wingdings" charset="2"/>
              <a:buChar char="u"/>
            </a:pPr>
            <a:r>
              <a:rPr lang="en-US" sz="2800" dirty="0" smtClean="0">
                <a:solidFill>
                  <a:schemeClr val="tx1">
                    <a:lumMod val="75000"/>
                  </a:schemeClr>
                </a:solidFill>
              </a:rPr>
              <a:t>Help </a:t>
            </a:r>
            <a:r>
              <a:rPr lang="en-US" sz="2800" dirty="0">
                <a:solidFill>
                  <a:schemeClr val="tx1">
                    <a:lumMod val="75000"/>
                  </a:schemeClr>
                </a:solidFill>
              </a:rPr>
              <a:t>in accessing </a:t>
            </a:r>
            <a:r>
              <a:rPr lang="en-US" sz="2800" dirty="0" smtClean="0">
                <a:solidFill>
                  <a:schemeClr val="tx1">
                    <a:lumMod val="75000"/>
                  </a:schemeClr>
                </a:solidFill>
              </a:rPr>
              <a:t>technical </a:t>
            </a:r>
            <a:r>
              <a:rPr lang="en-US" sz="2800" dirty="0">
                <a:solidFill>
                  <a:schemeClr val="tx1">
                    <a:lumMod val="75000"/>
                  </a:schemeClr>
                </a:solidFill>
              </a:rPr>
              <a:t>assistive devices and systems available</a:t>
            </a:r>
          </a:p>
          <a:p>
            <a:pPr>
              <a:buFont typeface="Wingdings" charset="2"/>
              <a:buChar char="u"/>
            </a:pPr>
            <a:endParaRPr lang="en-US" dirty="0"/>
          </a:p>
          <a:p>
            <a:pPr>
              <a:buFont typeface="Wingdings" charset="2"/>
              <a:buChar char="u"/>
            </a:pPr>
            <a:endParaRPr lang="en-US" dirty="0"/>
          </a:p>
        </p:txBody>
      </p:sp>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7615" y="330581"/>
            <a:ext cx="2295839" cy="1239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48625" y="3638550"/>
            <a:ext cx="812800" cy="609600"/>
          </a:xfrm>
          <a:prstGeom prst="rect">
            <a:avLst/>
          </a:prstGeom>
        </p:spPr>
      </p:pic>
    </p:spTree>
    <p:extLst>
      <p:ext uri="{BB962C8B-B14F-4D97-AF65-F5344CB8AC3E}">
        <p14:creationId xmlns:p14="http://schemas.microsoft.com/office/powerpoint/2010/main" val="2790915386"/>
      </p:ext>
    </p:extLst>
  </p:cSld>
  <p:clrMapOvr>
    <a:masterClrMapping/>
  </p:clrMapOvr>
  <mc:AlternateContent xmlns:mc="http://schemas.openxmlformats.org/markup-compatibility/2006" xmlns:p14="http://schemas.microsoft.com/office/powerpoint/2010/main">
    <mc:Choice Requires="p14">
      <p:transition spd="slow" p14:dur="2000" advTm="46893"/>
    </mc:Choice>
    <mc:Fallback xmlns="">
      <p:transition xmlns:p14="http://schemas.microsoft.com/office/powerpoint/2010/main" spd="slow" advTm="4689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tx1">
                    <a:lumMod val="75000"/>
                  </a:schemeClr>
                </a:solidFill>
              </a:rPr>
              <a:t>Transition needs (cont.)</a:t>
            </a:r>
          </a:p>
        </p:txBody>
      </p:sp>
      <p:sp>
        <p:nvSpPr>
          <p:cNvPr id="3" name="Content Placeholder 2"/>
          <p:cNvSpPr>
            <a:spLocks noGrp="1"/>
          </p:cNvSpPr>
          <p:nvPr>
            <p:ph idx="1"/>
          </p:nvPr>
        </p:nvSpPr>
        <p:spPr>
          <a:xfrm>
            <a:off x="457200" y="1686077"/>
            <a:ext cx="8229600" cy="2323948"/>
          </a:xfrm>
        </p:spPr>
        <p:txBody>
          <a:bodyPr>
            <a:normAutofit fontScale="77500" lnSpcReduction="20000"/>
          </a:bodyPr>
          <a:lstStyle/>
          <a:p>
            <a:pPr>
              <a:lnSpc>
                <a:spcPct val="80000"/>
              </a:lnSpc>
              <a:buFont typeface="Wingdings" charset="2"/>
              <a:buChar char="u"/>
            </a:pPr>
            <a:r>
              <a:rPr lang="en-US" sz="2800" dirty="0">
                <a:solidFill>
                  <a:schemeClr val="tx1">
                    <a:lumMod val="75000"/>
                  </a:schemeClr>
                </a:solidFill>
              </a:rPr>
              <a:t>Work experience + follow-up </a:t>
            </a:r>
            <a:r>
              <a:rPr lang="en-US" sz="2800" dirty="0" smtClean="0">
                <a:solidFill>
                  <a:schemeClr val="tx1">
                    <a:lumMod val="75000"/>
                  </a:schemeClr>
                </a:solidFill>
              </a:rPr>
              <a:t>discussion</a:t>
            </a:r>
          </a:p>
          <a:p>
            <a:pPr marL="0" indent="0">
              <a:lnSpc>
                <a:spcPct val="80000"/>
              </a:lnSpc>
              <a:buNone/>
            </a:pPr>
            <a:endParaRPr lang="en-US" sz="2800" dirty="0">
              <a:solidFill>
                <a:schemeClr val="tx1">
                  <a:lumMod val="75000"/>
                </a:schemeClr>
              </a:solidFill>
            </a:endParaRPr>
          </a:p>
          <a:p>
            <a:pPr>
              <a:lnSpc>
                <a:spcPct val="110000"/>
              </a:lnSpc>
              <a:buFont typeface="Wingdings" charset="2"/>
              <a:buChar char="u"/>
            </a:pPr>
            <a:r>
              <a:rPr lang="en-US" sz="2800" dirty="0">
                <a:solidFill>
                  <a:schemeClr val="tx1">
                    <a:lumMod val="75000"/>
                  </a:schemeClr>
                </a:solidFill>
              </a:rPr>
              <a:t>Self-determination instruction, including </a:t>
            </a:r>
            <a:r>
              <a:rPr lang="en-US" sz="2800" dirty="0" smtClean="0">
                <a:solidFill>
                  <a:schemeClr val="tx1">
                    <a:lumMod val="75000"/>
                  </a:schemeClr>
                </a:solidFill>
              </a:rPr>
              <a:t>self</a:t>
            </a:r>
            <a:r>
              <a:rPr lang="en-US" sz="2800" dirty="0">
                <a:solidFill>
                  <a:schemeClr val="tx1">
                    <a:lumMod val="75000"/>
                  </a:schemeClr>
                </a:solidFill>
              </a:rPr>
              <a:t>-advocacy, negotiation</a:t>
            </a:r>
            <a:r>
              <a:rPr lang="en-US" sz="2800" dirty="0" smtClean="0">
                <a:solidFill>
                  <a:schemeClr val="tx1">
                    <a:lumMod val="75000"/>
                  </a:schemeClr>
                </a:solidFill>
              </a:rPr>
              <a:t>, assertiveness skills</a:t>
            </a:r>
            <a:endParaRPr lang="en-US" sz="2800" dirty="0">
              <a:solidFill>
                <a:schemeClr val="tx1">
                  <a:lumMod val="75000"/>
                </a:schemeClr>
              </a:solidFill>
            </a:endParaRPr>
          </a:p>
          <a:p>
            <a:pPr marL="0" indent="0">
              <a:lnSpc>
                <a:spcPct val="80000"/>
              </a:lnSpc>
              <a:buNone/>
            </a:pPr>
            <a:endParaRPr lang="en-US" sz="2800" dirty="0">
              <a:solidFill>
                <a:schemeClr val="tx1">
                  <a:lumMod val="75000"/>
                </a:schemeClr>
              </a:solidFill>
            </a:endParaRPr>
          </a:p>
          <a:p>
            <a:pPr>
              <a:lnSpc>
                <a:spcPct val="110000"/>
              </a:lnSpc>
              <a:buFont typeface="Wingdings" charset="2"/>
              <a:buChar char="u"/>
            </a:pPr>
            <a:r>
              <a:rPr lang="en-US" sz="2800" dirty="0">
                <a:solidFill>
                  <a:schemeClr val="tx1">
                    <a:lumMod val="75000"/>
                  </a:schemeClr>
                </a:solidFill>
              </a:rPr>
              <a:t>Discussion around how and when to disclose hearing </a:t>
            </a:r>
            <a:r>
              <a:rPr lang="en-US" sz="2800" dirty="0" smtClean="0">
                <a:solidFill>
                  <a:schemeClr val="tx1">
                    <a:lumMod val="75000"/>
                  </a:schemeClr>
                </a:solidFill>
              </a:rPr>
              <a:t>loss</a:t>
            </a:r>
            <a:endParaRPr lang="en-US" sz="2800" dirty="0">
              <a:solidFill>
                <a:schemeClr val="tx1">
                  <a:lumMod val="75000"/>
                </a:schemeClr>
              </a:solidFill>
            </a:endParaRPr>
          </a:p>
          <a:p>
            <a:pPr>
              <a:lnSpc>
                <a:spcPct val="80000"/>
              </a:lnSpc>
              <a:buFont typeface="Wingdings" charset="0"/>
              <a:buChar char="v"/>
            </a:pPr>
            <a:endParaRPr lang="en-US" sz="3200" dirty="0"/>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3705225"/>
            <a:ext cx="812800" cy="609600"/>
          </a:xfrm>
          <a:prstGeom prst="rect">
            <a:avLst/>
          </a:prstGeom>
        </p:spPr>
      </p:pic>
    </p:spTree>
    <p:extLst>
      <p:ext uri="{BB962C8B-B14F-4D97-AF65-F5344CB8AC3E}">
        <p14:creationId xmlns:p14="http://schemas.microsoft.com/office/powerpoint/2010/main" val="2086932899"/>
      </p:ext>
    </p:extLst>
  </p:cSld>
  <p:clrMapOvr>
    <a:masterClrMapping/>
  </p:clrMapOvr>
  <mc:AlternateContent xmlns:mc="http://schemas.openxmlformats.org/markup-compatibility/2006" xmlns:p14="http://schemas.microsoft.com/office/powerpoint/2010/main">
    <mc:Choice Requires="p14">
      <p:transition spd="slow" p14:dur="2000" advTm="54347"/>
    </mc:Choice>
    <mc:Fallback xmlns="">
      <p:transition xmlns:p14="http://schemas.microsoft.com/office/powerpoint/2010/main" spd="slow" advTm="5434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rrowheads="1"/>
          </p:cNvSpPr>
          <p:nvPr>
            <p:ph type="title"/>
          </p:nvPr>
        </p:nvSpPr>
        <p:spPr/>
        <p:txBody>
          <a:bodyPr>
            <a:normAutofit/>
          </a:bodyPr>
          <a:lstStyle/>
          <a:p>
            <a:r>
              <a:rPr lang="en-US" sz="3200" dirty="0">
                <a:solidFill>
                  <a:schemeClr val="tx1">
                    <a:lumMod val="75000"/>
                  </a:schemeClr>
                </a:solidFill>
              </a:rPr>
              <a:t>Transition needs (cont.)</a:t>
            </a:r>
          </a:p>
        </p:txBody>
      </p:sp>
      <p:sp>
        <p:nvSpPr>
          <p:cNvPr id="158723" name="Rectangle 3"/>
          <p:cNvSpPr>
            <a:spLocks noGrp="1" noChangeArrowheads="1"/>
          </p:cNvSpPr>
          <p:nvPr>
            <p:ph idx="1"/>
          </p:nvPr>
        </p:nvSpPr>
        <p:spPr>
          <a:xfrm>
            <a:off x="457200" y="1772275"/>
            <a:ext cx="8229600" cy="1980575"/>
          </a:xfrm>
        </p:spPr>
        <p:txBody>
          <a:bodyPr>
            <a:normAutofit fontScale="77500" lnSpcReduction="20000"/>
          </a:bodyPr>
          <a:lstStyle/>
          <a:p>
            <a:pPr>
              <a:buFont typeface="Wingdings" charset="2"/>
              <a:buChar char="u"/>
            </a:pPr>
            <a:r>
              <a:rPr lang="en-US" sz="2800" dirty="0" smtClean="0">
                <a:solidFill>
                  <a:schemeClr val="tx1">
                    <a:lumMod val="75000"/>
                  </a:schemeClr>
                </a:solidFill>
              </a:rPr>
              <a:t>Parental involvement</a:t>
            </a:r>
          </a:p>
          <a:p>
            <a:pPr>
              <a:buFont typeface="Wingdings" charset="2"/>
              <a:buChar char="u"/>
            </a:pPr>
            <a:endParaRPr lang="en-US" sz="2800" dirty="0" smtClean="0">
              <a:solidFill>
                <a:schemeClr val="tx1">
                  <a:lumMod val="75000"/>
                </a:schemeClr>
              </a:solidFill>
            </a:endParaRPr>
          </a:p>
          <a:p>
            <a:pPr>
              <a:buFont typeface="Wingdings" charset="2"/>
              <a:buChar char="u"/>
            </a:pPr>
            <a:r>
              <a:rPr lang="en-US" sz="2800" dirty="0" smtClean="0">
                <a:solidFill>
                  <a:schemeClr val="tx1">
                    <a:lumMod val="75000"/>
                  </a:schemeClr>
                </a:solidFill>
              </a:rPr>
              <a:t>Link with employers, employment services, disability support services in further education</a:t>
            </a:r>
          </a:p>
          <a:p>
            <a:pPr marL="0" indent="0">
              <a:buNone/>
            </a:pPr>
            <a:endParaRPr lang="en-US" sz="2800" dirty="0">
              <a:solidFill>
                <a:schemeClr val="tx1">
                  <a:lumMod val="75000"/>
                </a:schemeClr>
              </a:solidFill>
            </a:endParaRPr>
          </a:p>
          <a:p>
            <a:pPr>
              <a:buFont typeface="Wingdings" charset="2"/>
              <a:buChar char="u"/>
            </a:pPr>
            <a:r>
              <a:rPr lang="en-US" sz="2800" dirty="0" smtClean="0">
                <a:solidFill>
                  <a:schemeClr val="tx1">
                    <a:lumMod val="75000"/>
                  </a:schemeClr>
                </a:solidFill>
              </a:rPr>
              <a:t>D/HH role models</a:t>
            </a:r>
          </a:p>
          <a:p>
            <a:pPr marL="0" indent="0">
              <a:buNone/>
            </a:pPr>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0050" y="3571875"/>
            <a:ext cx="812800" cy="609600"/>
          </a:xfrm>
          <a:prstGeom prst="rect">
            <a:avLst/>
          </a:prstGeom>
        </p:spPr>
      </p:pic>
    </p:spTree>
    <p:extLst>
      <p:ext uri="{BB962C8B-B14F-4D97-AF65-F5344CB8AC3E}">
        <p14:creationId xmlns:p14="http://schemas.microsoft.com/office/powerpoint/2010/main" val="2764075065"/>
      </p:ext>
    </p:extLst>
  </p:cSld>
  <p:clrMapOvr>
    <a:masterClrMapping/>
  </p:clrMapOvr>
  <mc:AlternateContent xmlns:mc="http://schemas.openxmlformats.org/markup-compatibility/2006" xmlns:p14="http://schemas.microsoft.com/office/powerpoint/2010/main">
    <mc:Choice Requires="p14">
      <p:transition spd="slow" p14:dur="2000" advTm="44413"/>
    </mc:Choice>
    <mc:Fallback xmlns="">
      <p:transition xmlns:p14="http://schemas.microsoft.com/office/powerpoint/2010/main" spd="slow" advTm="4441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0050"/>
            <a:ext cx="8229600" cy="1103989"/>
          </a:xfrm>
        </p:spPr>
        <p:txBody>
          <a:bodyPr>
            <a:normAutofit/>
          </a:bodyPr>
          <a:lstStyle/>
          <a:p>
            <a:r>
              <a:rPr lang="en-US" sz="3200" dirty="0" smtClean="0">
                <a:solidFill>
                  <a:schemeClr val="tx1">
                    <a:lumMod val="75000"/>
                  </a:schemeClr>
                </a:solidFill>
              </a:rPr>
              <a:t>Transition to post-school</a:t>
            </a:r>
            <a:br>
              <a:rPr lang="en-US" sz="3200" dirty="0" smtClean="0">
                <a:solidFill>
                  <a:schemeClr val="tx1">
                    <a:lumMod val="75000"/>
                  </a:schemeClr>
                </a:solidFill>
              </a:rPr>
            </a:br>
            <a:r>
              <a:rPr lang="en-US" sz="3200" dirty="0" smtClean="0">
                <a:solidFill>
                  <a:schemeClr val="tx1">
                    <a:lumMod val="75000"/>
                  </a:schemeClr>
                </a:solidFill>
              </a:rPr>
              <a:t>life</a:t>
            </a:r>
            <a:endParaRPr lang="en-US" sz="3200" dirty="0">
              <a:solidFill>
                <a:schemeClr val="tx1">
                  <a:lumMod val="75000"/>
                </a:schemeClr>
              </a:solidFill>
            </a:endParaRPr>
          </a:p>
        </p:txBody>
      </p:sp>
      <p:sp>
        <p:nvSpPr>
          <p:cNvPr id="3" name="Content Placeholder 2"/>
          <p:cNvSpPr>
            <a:spLocks noGrp="1"/>
          </p:cNvSpPr>
          <p:nvPr>
            <p:ph idx="1"/>
          </p:nvPr>
        </p:nvSpPr>
        <p:spPr>
          <a:xfrm>
            <a:off x="457200" y="1346200"/>
            <a:ext cx="8229600" cy="2501900"/>
          </a:xfrm>
        </p:spPr>
        <p:txBody>
          <a:bodyPr>
            <a:normAutofit fontScale="70000" lnSpcReduction="20000"/>
          </a:bodyPr>
          <a:lstStyle/>
          <a:p>
            <a:pPr marL="0" indent="0">
              <a:buNone/>
            </a:pPr>
            <a:endParaRPr lang="en-US" dirty="0" smtClean="0">
              <a:solidFill>
                <a:schemeClr val="tx2"/>
              </a:solidFill>
            </a:endParaRPr>
          </a:p>
          <a:p>
            <a:pPr>
              <a:buFont typeface="Wingdings" charset="2"/>
              <a:buChar char="u"/>
            </a:pPr>
            <a:endParaRPr lang="en-US" dirty="0">
              <a:solidFill>
                <a:schemeClr val="tx2"/>
              </a:solidFill>
            </a:endParaRPr>
          </a:p>
          <a:p>
            <a:pPr marL="0" indent="0">
              <a:buNone/>
            </a:pPr>
            <a:endParaRPr lang="en-US" dirty="0">
              <a:solidFill>
                <a:schemeClr val="tx1">
                  <a:lumMod val="75000"/>
                </a:schemeClr>
              </a:solidFill>
            </a:endParaRPr>
          </a:p>
          <a:p>
            <a:pPr>
              <a:buFont typeface="Wingdings" charset="2"/>
              <a:buChar char="u"/>
            </a:pPr>
            <a:r>
              <a:rPr lang="en-US" sz="2800" dirty="0" smtClean="0">
                <a:solidFill>
                  <a:schemeClr val="tx1">
                    <a:lumMod val="75000"/>
                  </a:schemeClr>
                </a:solidFill>
              </a:rPr>
              <a:t>Transition is a bridge between the security and structure offered by the school and the opportunities and risks of adult life</a:t>
            </a:r>
          </a:p>
          <a:p>
            <a:pPr>
              <a:buFont typeface="Wingdings" charset="2"/>
              <a:buChar char="u"/>
            </a:pPr>
            <a:endParaRPr lang="en-US" sz="2800" dirty="0">
              <a:solidFill>
                <a:schemeClr val="tx1">
                  <a:lumMod val="75000"/>
                </a:schemeClr>
              </a:solidFill>
            </a:endParaRPr>
          </a:p>
          <a:p>
            <a:pPr>
              <a:buFont typeface="Wingdings" charset="2"/>
              <a:buChar char="u"/>
            </a:pPr>
            <a:r>
              <a:rPr lang="en-US" sz="2800" dirty="0">
                <a:solidFill>
                  <a:schemeClr val="tx1">
                    <a:lumMod val="75000"/>
                  </a:schemeClr>
                </a:solidFill>
              </a:rPr>
              <a:t>C</a:t>
            </a:r>
            <a:r>
              <a:rPr lang="en-US" sz="2800" dirty="0" smtClean="0">
                <a:solidFill>
                  <a:schemeClr val="tx1">
                    <a:lumMod val="75000"/>
                  </a:schemeClr>
                </a:solidFill>
              </a:rPr>
              <a:t>areers personnel, teachers of the deaf, and families need to work together to </a:t>
            </a:r>
            <a:r>
              <a:rPr lang="en-US" sz="2800" dirty="0">
                <a:solidFill>
                  <a:schemeClr val="tx1">
                    <a:lumMod val="75000"/>
                  </a:schemeClr>
                </a:solidFill>
              </a:rPr>
              <a:t>ensure best transition </a:t>
            </a:r>
            <a:r>
              <a:rPr lang="en-US" sz="2800" dirty="0" smtClean="0">
                <a:solidFill>
                  <a:schemeClr val="tx1">
                    <a:lumMod val="75000"/>
                  </a:schemeClr>
                </a:solidFill>
              </a:rPr>
              <a:t>for students </a:t>
            </a:r>
            <a:r>
              <a:rPr lang="en-US" sz="2800" dirty="0">
                <a:solidFill>
                  <a:schemeClr val="tx1">
                    <a:lumMod val="75000"/>
                  </a:schemeClr>
                </a:solidFill>
              </a:rPr>
              <a:t>who are D/HH </a:t>
            </a:r>
            <a:r>
              <a:rPr lang="en-US" sz="2800" dirty="0" smtClean="0">
                <a:solidFill>
                  <a:schemeClr val="tx1">
                    <a:lumMod val="75000"/>
                  </a:schemeClr>
                </a:solidFill>
              </a:rPr>
              <a:t> </a:t>
            </a:r>
            <a:endParaRPr lang="en-US" sz="2800" dirty="0">
              <a:solidFill>
                <a:schemeClr val="tx1">
                  <a:lumMod val="75000"/>
                </a:schemeClr>
              </a:solidFill>
            </a:endParaRPr>
          </a:p>
        </p:txBody>
      </p:sp>
      <p:pic>
        <p:nvPicPr>
          <p:cNvPr id="4" name="Picture 3" descr="trd014ta37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8600" y="715768"/>
            <a:ext cx="2108200" cy="1377857"/>
          </a:xfrm>
          <a:prstGeom prst="rect">
            <a:avLst/>
          </a:prstGeom>
          <a:noFill/>
          <a:extLst>
            <a:ext uri="{909E8E84-426E-40dd-AFC4-6F175D3DCCD1}">
              <a14:hiddenFill xmlns:a14="http://schemas.microsoft.com/office/drawing/2010/main">
                <a:solidFill>
                  <a:srgbClr val="FFFFFF"/>
                </a:solidFill>
              </a14:hiddenFill>
            </a:ext>
          </a:extLst>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3733800"/>
            <a:ext cx="812800" cy="609600"/>
          </a:xfrm>
          <a:prstGeom prst="rect">
            <a:avLst/>
          </a:prstGeom>
        </p:spPr>
      </p:pic>
    </p:spTree>
    <p:extLst>
      <p:ext uri="{BB962C8B-B14F-4D97-AF65-F5344CB8AC3E}">
        <p14:creationId xmlns:p14="http://schemas.microsoft.com/office/powerpoint/2010/main" val="2371176028"/>
      </p:ext>
    </p:extLst>
  </p:cSld>
  <p:clrMapOvr>
    <a:masterClrMapping/>
  </p:clrMapOvr>
  <mc:AlternateContent xmlns:mc="http://schemas.openxmlformats.org/markup-compatibility/2006" xmlns:p14="http://schemas.microsoft.com/office/powerpoint/2010/main">
    <mc:Choice Requires="p14">
      <p:transition spd="slow" p14:dur="2000" advTm="48605"/>
    </mc:Choice>
    <mc:Fallback xmlns="">
      <p:transition xmlns:p14="http://schemas.microsoft.com/office/powerpoint/2010/main" spd="slow" advTm="4860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540"/>
            <a:ext cx="8229600" cy="740929"/>
          </a:xfrm>
        </p:spPr>
        <p:txBody>
          <a:bodyPr/>
          <a:lstStyle/>
          <a:p>
            <a:r>
              <a:rPr lang="en-US" dirty="0" smtClean="0"/>
              <a:t>References</a:t>
            </a:r>
            <a:endParaRPr lang="en-US" dirty="0"/>
          </a:p>
        </p:txBody>
      </p:sp>
      <p:sp>
        <p:nvSpPr>
          <p:cNvPr id="3" name="Content Placeholder 2"/>
          <p:cNvSpPr>
            <a:spLocks noGrp="1"/>
          </p:cNvSpPr>
          <p:nvPr>
            <p:ph idx="1"/>
          </p:nvPr>
        </p:nvSpPr>
        <p:spPr>
          <a:xfrm>
            <a:off x="457200" y="782012"/>
            <a:ext cx="8229600" cy="3726488"/>
          </a:xfrm>
        </p:spPr>
        <p:txBody>
          <a:bodyPr>
            <a:normAutofit fontScale="62500" lnSpcReduction="20000"/>
          </a:bodyPr>
          <a:lstStyle/>
          <a:p>
            <a:pPr marL="0" indent="0">
              <a:buNone/>
            </a:pPr>
            <a:r>
              <a:rPr lang="en-AU" sz="2800" dirty="0" err="1" smtClean="0">
                <a:solidFill>
                  <a:schemeClr val="tx1">
                    <a:lumMod val="75000"/>
                  </a:schemeClr>
                </a:solidFill>
              </a:rPr>
              <a:t>Cawthon</a:t>
            </a:r>
            <a:r>
              <a:rPr lang="en-AU" sz="2800" dirty="0">
                <a:solidFill>
                  <a:schemeClr val="tx1">
                    <a:lumMod val="75000"/>
                  </a:schemeClr>
                </a:solidFill>
              </a:rPr>
              <a:t>, S. W., </a:t>
            </a:r>
            <a:r>
              <a:rPr lang="en-AU" sz="2800" dirty="0" err="1">
                <a:solidFill>
                  <a:schemeClr val="tx1">
                    <a:lumMod val="75000"/>
                  </a:schemeClr>
                </a:solidFill>
              </a:rPr>
              <a:t>Caemmerer</a:t>
            </a:r>
            <a:r>
              <a:rPr lang="en-AU" sz="2800" dirty="0">
                <a:solidFill>
                  <a:schemeClr val="tx1">
                    <a:lumMod val="75000"/>
                  </a:schemeClr>
                </a:solidFill>
              </a:rPr>
              <a:t>, J. M., Dickson, D. M., </a:t>
            </a:r>
            <a:r>
              <a:rPr lang="en-AU" sz="2800" dirty="0" err="1">
                <a:solidFill>
                  <a:schemeClr val="tx1">
                    <a:lumMod val="75000"/>
                  </a:schemeClr>
                </a:solidFill>
              </a:rPr>
              <a:t>Ocuto</a:t>
            </a:r>
            <a:r>
              <a:rPr lang="en-AU" sz="2800" dirty="0">
                <a:solidFill>
                  <a:schemeClr val="tx1">
                    <a:lumMod val="75000"/>
                  </a:schemeClr>
                </a:solidFill>
              </a:rPr>
              <a:t>, O. L., </a:t>
            </a:r>
            <a:r>
              <a:rPr lang="en-AU" sz="2800" dirty="0" err="1">
                <a:solidFill>
                  <a:schemeClr val="tx1">
                    <a:lumMod val="75000"/>
                  </a:schemeClr>
                </a:solidFill>
              </a:rPr>
              <a:t>Ge</a:t>
            </a:r>
            <a:r>
              <a:rPr lang="en-AU" sz="2800" dirty="0">
                <a:solidFill>
                  <a:schemeClr val="tx1">
                    <a:lumMod val="75000"/>
                  </a:schemeClr>
                </a:solidFill>
              </a:rPr>
              <a:t>, J., &amp; Bond, M. P. (2015). Social skills as a predictor of postsecondary outcomes for individuals who are deaf. </a:t>
            </a:r>
            <a:r>
              <a:rPr lang="en-AU" sz="2800" i="1" dirty="0">
                <a:solidFill>
                  <a:schemeClr val="tx1">
                    <a:lumMod val="75000"/>
                  </a:schemeClr>
                </a:solidFill>
              </a:rPr>
              <a:t>Applied Developmental Science</a:t>
            </a:r>
            <a:r>
              <a:rPr lang="en-AU" sz="2800" dirty="0">
                <a:solidFill>
                  <a:schemeClr val="tx1">
                    <a:lumMod val="75000"/>
                  </a:schemeClr>
                </a:solidFill>
              </a:rPr>
              <a:t>, 19(1), 19-30</a:t>
            </a:r>
            <a:r>
              <a:rPr lang="en-AU" sz="2800" dirty="0" smtClean="0">
                <a:solidFill>
                  <a:schemeClr val="tx1">
                    <a:lumMod val="75000"/>
                  </a:schemeClr>
                </a:solidFill>
              </a:rPr>
              <a:t>.</a:t>
            </a:r>
          </a:p>
          <a:p>
            <a:pPr marL="0" indent="0">
              <a:buNone/>
            </a:pPr>
            <a:r>
              <a:rPr lang="en-AU" sz="2800" dirty="0" err="1">
                <a:solidFill>
                  <a:schemeClr val="tx1">
                    <a:lumMod val="75000"/>
                  </a:schemeClr>
                </a:solidFill>
              </a:rPr>
              <a:t>Cawthon</a:t>
            </a:r>
            <a:r>
              <a:rPr lang="en-AU" sz="2800" dirty="0">
                <a:solidFill>
                  <a:schemeClr val="tx1">
                    <a:lumMod val="75000"/>
                  </a:schemeClr>
                </a:solidFill>
              </a:rPr>
              <a:t>, S. W., </a:t>
            </a:r>
            <a:r>
              <a:rPr lang="en-AU" sz="2800" dirty="0" err="1">
                <a:solidFill>
                  <a:schemeClr val="tx1">
                    <a:lumMod val="75000"/>
                  </a:schemeClr>
                </a:solidFill>
              </a:rPr>
              <a:t>Schoffstalll</a:t>
            </a:r>
            <a:r>
              <a:rPr lang="en-AU" sz="2800" dirty="0">
                <a:solidFill>
                  <a:schemeClr val="tx1">
                    <a:lumMod val="75000"/>
                  </a:schemeClr>
                </a:solidFill>
              </a:rPr>
              <a:t>, S. J., &amp; </a:t>
            </a:r>
            <a:r>
              <a:rPr lang="en-AU" sz="2800" dirty="0" err="1">
                <a:solidFill>
                  <a:schemeClr val="tx1">
                    <a:lumMod val="75000"/>
                  </a:schemeClr>
                </a:solidFill>
              </a:rPr>
              <a:t>Garberoglio</a:t>
            </a:r>
            <a:r>
              <a:rPr lang="en-AU" sz="2800" dirty="0">
                <a:solidFill>
                  <a:schemeClr val="tx1">
                    <a:lumMod val="75000"/>
                  </a:schemeClr>
                </a:solidFill>
              </a:rPr>
              <a:t>, C. (2014). How ready are postsecondary institutions for students who are d/Deaf or hard-of-hearing? </a:t>
            </a:r>
            <a:r>
              <a:rPr lang="en-AU" sz="2800" i="1" dirty="0">
                <a:solidFill>
                  <a:schemeClr val="tx1">
                    <a:lumMod val="75000"/>
                  </a:schemeClr>
                </a:solidFill>
              </a:rPr>
              <a:t>Education Policy Analysis Archives, </a:t>
            </a:r>
            <a:r>
              <a:rPr lang="en-AU" sz="2800" dirty="0">
                <a:solidFill>
                  <a:schemeClr val="tx1">
                    <a:lumMod val="75000"/>
                  </a:schemeClr>
                </a:solidFill>
              </a:rPr>
              <a:t>22(13), 1-22.</a:t>
            </a:r>
          </a:p>
          <a:p>
            <a:pPr marL="0" indent="0">
              <a:buNone/>
            </a:pPr>
            <a:r>
              <a:rPr lang="en-AU" sz="2800" dirty="0" smtClean="0">
                <a:solidFill>
                  <a:schemeClr val="tx1">
                    <a:lumMod val="75000"/>
                  </a:schemeClr>
                </a:solidFill>
              </a:rPr>
              <a:t>Hyde</a:t>
            </a:r>
            <a:r>
              <a:rPr lang="en-AU" sz="2800" dirty="0">
                <a:solidFill>
                  <a:schemeClr val="tx1">
                    <a:lumMod val="75000"/>
                  </a:schemeClr>
                </a:solidFill>
              </a:rPr>
              <a:t>, M., Punch, R., Power, D., Hartley, J., Neale, J., &amp; Brennan, L. (2009). The experiences of deaf and hard of hearing students at a Queensland university:1985-2005. </a:t>
            </a:r>
            <a:r>
              <a:rPr lang="en-AU" sz="2800" i="1" dirty="0">
                <a:solidFill>
                  <a:schemeClr val="tx1">
                    <a:lumMod val="75000"/>
                  </a:schemeClr>
                </a:solidFill>
              </a:rPr>
              <a:t>Higher Education Research &amp; Development</a:t>
            </a:r>
            <a:r>
              <a:rPr lang="en-AU" sz="2800" dirty="0">
                <a:solidFill>
                  <a:schemeClr val="tx1">
                    <a:lumMod val="75000"/>
                  </a:schemeClr>
                </a:solidFill>
              </a:rPr>
              <a:t>, 28(1), 85-</a:t>
            </a:r>
            <a:r>
              <a:rPr lang="en-AU" sz="2800" dirty="0" smtClean="0">
                <a:solidFill>
                  <a:schemeClr val="tx1">
                    <a:lumMod val="75000"/>
                  </a:schemeClr>
                </a:solidFill>
              </a:rPr>
              <a:t>98</a:t>
            </a:r>
          </a:p>
          <a:p>
            <a:pPr marL="0" indent="0">
              <a:buNone/>
            </a:pPr>
            <a:r>
              <a:rPr lang="en-AU" sz="2800" dirty="0" err="1">
                <a:solidFill>
                  <a:schemeClr val="tx1">
                    <a:lumMod val="75000"/>
                  </a:schemeClr>
                </a:solidFill>
              </a:rPr>
              <a:t>Jahncke</a:t>
            </a:r>
            <a:r>
              <a:rPr lang="en-AU" sz="2800" dirty="0">
                <a:solidFill>
                  <a:schemeClr val="tx1">
                    <a:lumMod val="75000"/>
                  </a:schemeClr>
                </a:solidFill>
              </a:rPr>
              <a:t>, H., &amp; </a:t>
            </a:r>
            <a:r>
              <a:rPr lang="en-AU" sz="2800" dirty="0" err="1">
                <a:solidFill>
                  <a:schemeClr val="tx1">
                    <a:lumMod val="75000"/>
                  </a:schemeClr>
                </a:solidFill>
              </a:rPr>
              <a:t>Halin</a:t>
            </a:r>
            <a:r>
              <a:rPr lang="en-AU" sz="2800" dirty="0">
                <a:solidFill>
                  <a:schemeClr val="tx1">
                    <a:lumMod val="75000"/>
                  </a:schemeClr>
                </a:solidFill>
              </a:rPr>
              <a:t>, N. (2012). Performance, fatigue and stress in open-plan offices: The effects of noise and restoration on hearing impaired and normal hearing individuals. </a:t>
            </a:r>
            <a:r>
              <a:rPr lang="en-AU" sz="2800" i="1" dirty="0">
                <a:solidFill>
                  <a:schemeClr val="tx1">
                    <a:lumMod val="75000"/>
                  </a:schemeClr>
                </a:solidFill>
              </a:rPr>
              <a:t>Noise and Health, 14</a:t>
            </a:r>
            <a:r>
              <a:rPr lang="en-AU" sz="2800" dirty="0">
                <a:solidFill>
                  <a:schemeClr val="tx1">
                    <a:lumMod val="75000"/>
                  </a:schemeClr>
                </a:solidFill>
              </a:rPr>
              <a:t>(60), 260-272.</a:t>
            </a:r>
          </a:p>
          <a:p>
            <a:pPr marL="0" indent="0">
              <a:buNone/>
            </a:pPr>
            <a:endParaRPr lang="en-AU" sz="2800" dirty="0" smtClean="0">
              <a:solidFill>
                <a:schemeClr val="tx2"/>
              </a:solidFill>
            </a:endParaRPr>
          </a:p>
          <a:p>
            <a:pPr marL="0" indent="0">
              <a:buNone/>
            </a:pPr>
            <a:endParaRPr lang="en-AU" sz="2800" dirty="0">
              <a:solidFill>
                <a:schemeClr val="tx2"/>
              </a:solidFill>
            </a:endParaRPr>
          </a:p>
          <a:p>
            <a:endParaRPr lang="en-US" dirty="0"/>
          </a:p>
        </p:txBody>
      </p:sp>
    </p:spTree>
    <p:extLst>
      <p:ext uri="{BB962C8B-B14F-4D97-AF65-F5344CB8AC3E}">
        <p14:creationId xmlns:p14="http://schemas.microsoft.com/office/powerpoint/2010/main" val="326936977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
            <a:ext cx="8229600" cy="742950"/>
          </a:xfrm>
        </p:spPr>
        <p:txBody>
          <a:bodyPr/>
          <a:lstStyle/>
          <a:p>
            <a:r>
              <a:rPr lang="en-US" dirty="0" smtClean="0">
                <a:solidFill>
                  <a:schemeClr val="tx1">
                    <a:lumMod val="75000"/>
                  </a:schemeClr>
                </a:solidFill>
              </a:rPr>
              <a:t>References (cont.)</a:t>
            </a:r>
            <a:endParaRPr lang="en-US" dirty="0">
              <a:solidFill>
                <a:schemeClr val="tx1">
                  <a:lumMod val="75000"/>
                </a:schemeClr>
              </a:solidFill>
            </a:endParaRPr>
          </a:p>
        </p:txBody>
      </p:sp>
      <p:sp>
        <p:nvSpPr>
          <p:cNvPr id="3" name="Content Placeholder 2"/>
          <p:cNvSpPr>
            <a:spLocks noGrp="1"/>
          </p:cNvSpPr>
          <p:nvPr>
            <p:ph idx="1"/>
          </p:nvPr>
        </p:nvSpPr>
        <p:spPr>
          <a:xfrm>
            <a:off x="457200" y="771525"/>
            <a:ext cx="8229600" cy="3514725"/>
          </a:xfrm>
        </p:spPr>
        <p:txBody>
          <a:bodyPr>
            <a:normAutofit fontScale="62500" lnSpcReduction="20000"/>
          </a:bodyPr>
          <a:lstStyle/>
          <a:p>
            <a:pPr marL="0" indent="0">
              <a:buNone/>
            </a:pPr>
            <a:r>
              <a:rPr lang="en-AU" dirty="0" smtClean="0">
                <a:solidFill>
                  <a:schemeClr val="tx1">
                    <a:lumMod val="75000"/>
                  </a:schemeClr>
                </a:solidFill>
              </a:rPr>
              <a:t>Kohler</a:t>
            </a:r>
            <a:r>
              <a:rPr lang="en-AU" dirty="0">
                <a:solidFill>
                  <a:schemeClr val="tx1">
                    <a:lumMod val="75000"/>
                  </a:schemeClr>
                </a:solidFill>
              </a:rPr>
              <a:t>, P. D. (1996). </a:t>
            </a:r>
            <a:r>
              <a:rPr lang="en-AU" i="1" dirty="0">
                <a:solidFill>
                  <a:schemeClr val="tx1">
                    <a:lumMod val="75000"/>
                  </a:schemeClr>
                </a:solidFill>
              </a:rPr>
              <a:t>Taxonomy for Transition Programming</a:t>
            </a:r>
            <a:r>
              <a:rPr lang="en-AU" dirty="0">
                <a:solidFill>
                  <a:schemeClr val="tx1">
                    <a:lumMod val="75000"/>
                  </a:schemeClr>
                </a:solidFill>
              </a:rPr>
              <a:t>. Champaign: University of Illinois</a:t>
            </a:r>
            <a:r>
              <a:rPr lang="en-AU" dirty="0" smtClean="0">
                <a:solidFill>
                  <a:schemeClr val="tx1">
                    <a:lumMod val="75000"/>
                  </a:schemeClr>
                </a:solidFill>
              </a:rPr>
              <a:t>.</a:t>
            </a:r>
          </a:p>
          <a:p>
            <a:pPr marL="0" indent="0">
              <a:buNone/>
            </a:pPr>
            <a:r>
              <a:rPr lang="en-AU" dirty="0" err="1">
                <a:solidFill>
                  <a:schemeClr val="tx1">
                    <a:lumMod val="75000"/>
                  </a:schemeClr>
                </a:solidFill>
              </a:rPr>
              <a:t>Luft</a:t>
            </a:r>
            <a:r>
              <a:rPr lang="en-AU" dirty="0">
                <a:solidFill>
                  <a:schemeClr val="tx1">
                    <a:lumMod val="75000"/>
                  </a:schemeClr>
                </a:solidFill>
              </a:rPr>
              <a:t>, P. (2012). A national survey of transition services for deaf and hard of hearing students. </a:t>
            </a:r>
            <a:r>
              <a:rPr lang="en-AU" i="1" dirty="0">
                <a:solidFill>
                  <a:schemeClr val="tx1">
                    <a:lumMod val="75000"/>
                  </a:schemeClr>
                </a:solidFill>
              </a:rPr>
              <a:t>Career Development and Transition for Exceptional Individuals</a:t>
            </a:r>
            <a:r>
              <a:rPr lang="en-AU" dirty="0" smtClean="0">
                <a:solidFill>
                  <a:schemeClr val="tx1">
                    <a:lumMod val="75000"/>
                  </a:schemeClr>
                </a:solidFill>
              </a:rPr>
              <a:t>.</a:t>
            </a:r>
            <a:endParaRPr lang="en-AU" dirty="0">
              <a:solidFill>
                <a:schemeClr val="tx1">
                  <a:lumMod val="75000"/>
                </a:schemeClr>
              </a:solidFill>
            </a:endParaRPr>
          </a:p>
          <a:p>
            <a:pPr marL="0" indent="0">
              <a:buNone/>
            </a:pPr>
            <a:r>
              <a:rPr lang="en-US" dirty="0" err="1">
                <a:solidFill>
                  <a:schemeClr val="tx1">
                    <a:lumMod val="75000"/>
                  </a:schemeClr>
                </a:solidFill>
              </a:rPr>
              <a:t>Luft</a:t>
            </a:r>
            <a:r>
              <a:rPr lang="en-US" dirty="0">
                <a:solidFill>
                  <a:schemeClr val="tx1">
                    <a:lumMod val="75000"/>
                  </a:schemeClr>
                </a:solidFill>
              </a:rPr>
              <a:t>, P., &amp; Huff, K. (2011). How prepared are transition-age deaf and hard of hearing students for adult living? Results of the Transition Competence Battery. </a:t>
            </a:r>
            <a:r>
              <a:rPr lang="en-US" i="1" dirty="0">
                <a:solidFill>
                  <a:schemeClr val="tx1">
                    <a:lumMod val="75000"/>
                  </a:schemeClr>
                </a:solidFill>
              </a:rPr>
              <a:t>American Annals of the Deaf, 155</a:t>
            </a:r>
            <a:r>
              <a:rPr lang="en-US" dirty="0">
                <a:solidFill>
                  <a:schemeClr val="tx1">
                    <a:lumMod val="75000"/>
                  </a:schemeClr>
                </a:solidFill>
              </a:rPr>
              <a:t>(5), 569-579.</a:t>
            </a:r>
            <a:endParaRPr lang="en-AU" dirty="0">
              <a:solidFill>
                <a:schemeClr val="tx1">
                  <a:lumMod val="75000"/>
                </a:schemeClr>
              </a:solidFill>
            </a:endParaRPr>
          </a:p>
          <a:p>
            <a:pPr marL="0" indent="0">
              <a:buNone/>
            </a:pPr>
            <a:r>
              <a:rPr lang="en-AU" dirty="0" err="1" smtClean="0">
                <a:solidFill>
                  <a:schemeClr val="tx1">
                    <a:lumMod val="75000"/>
                  </a:schemeClr>
                </a:solidFill>
              </a:rPr>
              <a:t>Mackersie</a:t>
            </a:r>
            <a:r>
              <a:rPr lang="en-AU" dirty="0">
                <a:solidFill>
                  <a:schemeClr val="tx1">
                    <a:lumMod val="75000"/>
                  </a:schemeClr>
                </a:solidFill>
              </a:rPr>
              <a:t>, C. L., </a:t>
            </a:r>
            <a:r>
              <a:rPr lang="en-AU" dirty="0" err="1">
                <a:solidFill>
                  <a:schemeClr val="tx1">
                    <a:lumMod val="75000"/>
                  </a:schemeClr>
                </a:solidFill>
              </a:rPr>
              <a:t>MacPhee</a:t>
            </a:r>
            <a:r>
              <a:rPr lang="en-AU" dirty="0">
                <a:solidFill>
                  <a:schemeClr val="tx1">
                    <a:lumMod val="75000"/>
                  </a:schemeClr>
                </a:solidFill>
              </a:rPr>
              <a:t>, I. X., &amp; </a:t>
            </a:r>
            <a:r>
              <a:rPr lang="en-AU" dirty="0" err="1">
                <a:solidFill>
                  <a:schemeClr val="tx1">
                    <a:lumMod val="75000"/>
                  </a:schemeClr>
                </a:solidFill>
              </a:rPr>
              <a:t>Heldt</a:t>
            </a:r>
            <a:r>
              <a:rPr lang="en-AU" dirty="0">
                <a:solidFill>
                  <a:schemeClr val="tx1">
                    <a:lumMod val="75000"/>
                  </a:schemeClr>
                </a:solidFill>
              </a:rPr>
              <a:t>, E. W. (2015). Effects of hearing loss on heart rate variability and skin conductance measured during sentence recognition in noise. </a:t>
            </a:r>
            <a:r>
              <a:rPr lang="en-AU" i="1" dirty="0">
                <a:solidFill>
                  <a:schemeClr val="tx1">
                    <a:lumMod val="75000"/>
                  </a:schemeClr>
                </a:solidFill>
              </a:rPr>
              <a:t>Ear and Hearing, 36</a:t>
            </a:r>
            <a:r>
              <a:rPr lang="en-AU" dirty="0">
                <a:solidFill>
                  <a:schemeClr val="tx1">
                    <a:lumMod val="75000"/>
                  </a:schemeClr>
                </a:solidFill>
              </a:rPr>
              <a:t>(1), 145-154 </a:t>
            </a:r>
            <a:endParaRPr lang="en-AU" dirty="0" smtClean="0">
              <a:solidFill>
                <a:schemeClr val="tx1">
                  <a:lumMod val="75000"/>
                </a:schemeClr>
              </a:solidFill>
            </a:endParaRPr>
          </a:p>
          <a:p>
            <a:pPr marL="0" indent="0">
              <a:buNone/>
            </a:pPr>
            <a:r>
              <a:rPr lang="en-US" dirty="0">
                <a:solidFill>
                  <a:schemeClr val="tx1">
                    <a:lumMod val="75000"/>
                  </a:schemeClr>
                </a:solidFill>
              </a:rPr>
              <a:t>Punch, R., &amp; Hyde, M. (2005). The social participation and career decision-making of hard-of-hearing adolescents in regular classes. </a:t>
            </a:r>
            <a:r>
              <a:rPr lang="en-US" i="1" dirty="0">
                <a:solidFill>
                  <a:schemeClr val="tx1">
                    <a:lumMod val="75000"/>
                  </a:schemeClr>
                </a:solidFill>
              </a:rPr>
              <a:t>Deafness and Education International, 7</a:t>
            </a:r>
            <a:r>
              <a:rPr lang="en-US" dirty="0">
                <a:solidFill>
                  <a:schemeClr val="tx1">
                    <a:lumMod val="75000"/>
                  </a:schemeClr>
                </a:solidFill>
              </a:rPr>
              <a:t>(3), 122-138.</a:t>
            </a:r>
            <a:endParaRPr lang="en-AU" dirty="0">
              <a:solidFill>
                <a:schemeClr val="tx1">
                  <a:lumMod val="75000"/>
                </a:schemeClr>
              </a:solidFill>
            </a:endParaRPr>
          </a:p>
          <a:p>
            <a:pPr marL="0" indent="0">
              <a:buNone/>
            </a:pPr>
            <a:endParaRPr lang="en-AU" dirty="0">
              <a:solidFill>
                <a:schemeClr val="tx2"/>
              </a:solidFill>
            </a:endParaRPr>
          </a:p>
          <a:p>
            <a:pPr marL="0" indent="0">
              <a:buNone/>
            </a:pPr>
            <a:endParaRPr lang="en-AU" dirty="0"/>
          </a:p>
          <a:p>
            <a:pPr marL="0" indent="0">
              <a:buNone/>
            </a:pPr>
            <a:endParaRPr lang="en-US" dirty="0"/>
          </a:p>
        </p:txBody>
      </p:sp>
    </p:spTree>
    <p:extLst>
      <p:ext uri="{BB962C8B-B14F-4D97-AF65-F5344CB8AC3E}">
        <p14:creationId xmlns:p14="http://schemas.microsoft.com/office/powerpoint/2010/main" val="225152239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0050"/>
            <a:ext cx="8229600" cy="446726"/>
          </a:xfrm>
        </p:spPr>
        <p:txBody>
          <a:bodyPr>
            <a:normAutofit fontScale="90000"/>
          </a:bodyPr>
          <a:lstStyle/>
          <a:p>
            <a:r>
              <a:rPr lang="en-US" dirty="0" smtClean="0">
                <a:solidFill>
                  <a:schemeClr val="tx1">
                    <a:lumMod val="75000"/>
                  </a:schemeClr>
                </a:solidFill>
              </a:rPr>
              <a:t>References (cont.)</a:t>
            </a:r>
            <a:endParaRPr lang="en-US" dirty="0">
              <a:solidFill>
                <a:schemeClr val="tx1">
                  <a:lumMod val="75000"/>
                </a:schemeClr>
              </a:solidFill>
            </a:endParaRPr>
          </a:p>
        </p:txBody>
      </p:sp>
      <p:sp>
        <p:nvSpPr>
          <p:cNvPr id="3" name="Content Placeholder 2"/>
          <p:cNvSpPr>
            <a:spLocks noGrp="1"/>
          </p:cNvSpPr>
          <p:nvPr>
            <p:ph idx="1"/>
          </p:nvPr>
        </p:nvSpPr>
        <p:spPr>
          <a:xfrm>
            <a:off x="457200" y="999175"/>
            <a:ext cx="8229600" cy="3382325"/>
          </a:xfrm>
        </p:spPr>
        <p:txBody>
          <a:bodyPr>
            <a:normAutofit fontScale="62500" lnSpcReduction="20000"/>
          </a:bodyPr>
          <a:lstStyle/>
          <a:p>
            <a:pPr marL="0" indent="0">
              <a:buNone/>
            </a:pPr>
            <a:r>
              <a:rPr lang="en-AU" dirty="0">
                <a:solidFill>
                  <a:schemeClr val="tx1">
                    <a:lumMod val="75000"/>
                  </a:schemeClr>
                </a:solidFill>
              </a:rPr>
              <a:t>Punch, R., Creed, P. A., &amp; Hyde, M. (2006). Career barriers perceived by hard of hearing adolescents: A mixed methods analysis. </a:t>
            </a:r>
            <a:r>
              <a:rPr lang="en-AU" i="1" dirty="0">
                <a:solidFill>
                  <a:schemeClr val="tx1">
                    <a:lumMod val="75000"/>
                  </a:schemeClr>
                </a:solidFill>
              </a:rPr>
              <a:t>Journal of Deaf Studies and Deaf Education, 11</a:t>
            </a:r>
            <a:r>
              <a:rPr lang="en-AU" dirty="0">
                <a:solidFill>
                  <a:schemeClr val="tx1">
                    <a:lumMod val="75000"/>
                  </a:schemeClr>
                </a:solidFill>
              </a:rPr>
              <a:t>, 224-237</a:t>
            </a:r>
            <a:r>
              <a:rPr lang="en-AU" dirty="0" smtClean="0">
                <a:solidFill>
                  <a:schemeClr val="tx1">
                    <a:lumMod val="75000"/>
                  </a:schemeClr>
                </a:solidFill>
              </a:rPr>
              <a:t>.</a:t>
            </a:r>
            <a:endParaRPr lang="en-AU" dirty="0">
              <a:solidFill>
                <a:schemeClr val="tx1">
                  <a:lumMod val="75000"/>
                </a:schemeClr>
              </a:solidFill>
            </a:endParaRPr>
          </a:p>
          <a:p>
            <a:pPr marL="0" indent="0">
              <a:buNone/>
            </a:pPr>
            <a:r>
              <a:rPr lang="en-AU" dirty="0">
                <a:solidFill>
                  <a:schemeClr val="tx1">
                    <a:lumMod val="75000"/>
                  </a:schemeClr>
                </a:solidFill>
              </a:rPr>
              <a:t>Punch, R., &amp; Hyde, M. (2010). Children with cochlear implants in Australia: Educational settings, supports, and outcomes. </a:t>
            </a:r>
            <a:r>
              <a:rPr lang="en-AU" i="1" dirty="0">
                <a:solidFill>
                  <a:schemeClr val="tx1">
                    <a:lumMod val="75000"/>
                  </a:schemeClr>
                </a:solidFill>
              </a:rPr>
              <a:t>Journal of Deaf Studies and Deaf Education, 15</a:t>
            </a:r>
            <a:r>
              <a:rPr lang="en-AU" dirty="0">
                <a:solidFill>
                  <a:schemeClr val="tx1">
                    <a:lumMod val="75000"/>
                  </a:schemeClr>
                </a:solidFill>
              </a:rPr>
              <a:t>(4), 405-421</a:t>
            </a:r>
            <a:r>
              <a:rPr lang="en-AU" dirty="0" smtClean="0">
                <a:solidFill>
                  <a:schemeClr val="tx1">
                    <a:lumMod val="75000"/>
                  </a:schemeClr>
                </a:solidFill>
              </a:rPr>
              <a:t>.</a:t>
            </a:r>
            <a:endParaRPr lang="en-AU" dirty="0">
              <a:solidFill>
                <a:schemeClr val="tx1">
                  <a:lumMod val="75000"/>
                </a:schemeClr>
              </a:solidFill>
            </a:endParaRPr>
          </a:p>
          <a:p>
            <a:pPr marL="0" indent="0">
              <a:buNone/>
            </a:pPr>
            <a:r>
              <a:rPr lang="en-AU" dirty="0">
                <a:solidFill>
                  <a:schemeClr val="tx1">
                    <a:lumMod val="75000"/>
                  </a:schemeClr>
                </a:solidFill>
              </a:rPr>
              <a:t>Punch, R., &amp; Hyde, M. (2011). Social participation of children and adolescents with cochlear implants: A qualitative analysis of parent, teacher, and child interviews. </a:t>
            </a:r>
            <a:r>
              <a:rPr lang="en-AU" i="1" dirty="0">
                <a:solidFill>
                  <a:schemeClr val="tx1">
                    <a:lumMod val="75000"/>
                  </a:schemeClr>
                </a:solidFill>
              </a:rPr>
              <a:t>Journal of Deaf Studies and Deaf Education, 16</a:t>
            </a:r>
            <a:r>
              <a:rPr lang="en-AU" dirty="0">
                <a:solidFill>
                  <a:schemeClr val="tx1">
                    <a:lumMod val="75000"/>
                  </a:schemeClr>
                </a:solidFill>
              </a:rPr>
              <a:t>(4), 474-493</a:t>
            </a:r>
            <a:r>
              <a:rPr lang="en-AU" dirty="0" smtClean="0">
                <a:solidFill>
                  <a:schemeClr val="tx1">
                    <a:lumMod val="75000"/>
                  </a:schemeClr>
                </a:solidFill>
              </a:rPr>
              <a:t>.</a:t>
            </a:r>
            <a:endParaRPr lang="en-AU" dirty="0">
              <a:solidFill>
                <a:schemeClr val="tx1">
                  <a:lumMod val="75000"/>
                </a:schemeClr>
              </a:solidFill>
            </a:endParaRPr>
          </a:p>
          <a:p>
            <a:pPr marL="0" indent="0">
              <a:buNone/>
            </a:pPr>
            <a:r>
              <a:rPr lang="en-AU" dirty="0">
                <a:solidFill>
                  <a:schemeClr val="tx1">
                    <a:lumMod val="75000"/>
                  </a:schemeClr>
                </a:solidFill>
              </a:rPr>
              <a:t>Punch, R., Hyde, M. B., &amp; Power, D. J. (2007). Career and workplace experiences of Australian university graduates who are deaf or hard of hearing. </a:t>
            </a:r>
            <a:r>
              <a:rPr lang="en-AU" i="1" dirty="0">
                <a:solidFill>
                  <a:schemeClr val="tx1">
                    <a:lumMod val="75000"/>
                  </a:schemeClr>
                </a:solidFill>
              </a:rPr>
              <a:t>Journal of Deaf Studies and Deaf Education, 12</a:t>
            </a:r>
            <a:r>
              <a:rPr lang="en-AU" dirty="0">
                <a:solidFill>
                  <a:schemeClr val="tx1">
                    <a:lumMod val="75000"/>
                  </a:schemeClr>
                </a:solidFill>
              </a:rPr>
              <a:t>, 504-517.</a:t>
            </a:r>
          </a:p>
          <a:p>
            <a:endParaRPr lang="en-US" dirty="0"/>
          </a:p>
        </p:txBody>
      </p:sp>
    </p:spTree>
    <p:extLst>
      <p:ext uri="{BB962C8B-B14F-4D97-AF65-F5344CB8AC3E}">
        <p14:creationId xmlns:p14="http://schemas.microsoft.com/office/powerpoint/2010/main" val="422060016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0051"/>
            <a:ext cx="8229600" cy="1371600"/>
          </a:xfrm>
        </p:spPr>
        <p:txBody>
          <a:bodyPr>
            <a:normAutofit fontScale="90000"/>
          </a:bodyPr>
          <a:lstStyle/>
          <a:p>
            <a:pPr algn="ctr"/>
            <a:r>
              <a:rPr lang="en-US" dirty="0"/>
              <a:t/>
            </a:r>
            <a:br>
              <a:rPr lang="en-US" dirty="0"/>
            </a:br>
            <a:r>
              <a:rPr lang="en-US" dirty="0" smtClean="0">
                <a:solidFill>
                  <a:schemeClr val="tx1">
                    <a:lumMod val="75000"/>
                  </a:schemeClr>
                </a:solidFill>
              </a:rPr>
              <a:t>Part 4 - Focus on postsecondary </a:t>
            </a:r>
            <a:r>
              <a:rPr lang="en-US" dirty="0">
                <a:solidFill>
                  <a:schemeClr val="tx1">
                    <a:lumMod val="75000"/>
                  </a:schemeClr>
                </a:solidFill>
              </a:rPr>
              <a:t>e</a:t>
            </a:r>
            <a:r>
              <a:rPr lang="en-US" dirty="0" smtClean="0">
                <a:solidFill>
                  <a:schemeClr val="tx1">
                    <a:lumMod val="75000"/>
                  </a:schemeClr>
                </a:solidFill>
              </a:rPr>
              <a:t>ducation</a:t>
            </a:r>
            <a:endParaRPr lang="en-US" dirty="0">
              <a:solidFill>
                <a:schemeClr val="tx1">
                  <a:lumMod val="75000"/>
                </a:schemeClr>
              </a:solidFill>
            </a:endParaRPr>
          </a:p>
        </p:txBody>
      </p:sp>
      <p:pic>
        <p:nvPicPr>
          <p:cNvPr id="4" name="Picture 8"/>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l="-54285" r="-54285"/>
          <a:stretch>
            <a:fillRect/>
          </a:stretch>
        </p:blipFill>
        <p:spPr bwMode="auto">
          <a:xfrm>
            <a:off x="1524000" y="1884090"/>
            <a:ext cx="5803900" cy="1739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20050" y="3533775"/>
            <a:ext cx="812800" cy="609600"/>
          </a:xfrm>
          <a:prstGeom prst="rect">
            <a:avLst/>
          </a:prstGeom>
        </p:spPr>
      </p:pic>
    </p:spTree>
    <p:extLst>
      <p:ext uri="{BB962C8B-B14F-4D97-AF65-F5344CB8AC3E}">
        <p14:creationId xmlns:p14="http://schemas.microsoft.com/office/powerpoint/2010/main" val="3162576924"/>
      </p:ext>
    </p:extLst>
  </p:cSld>
  <p:clrMapOvr>
    <a:masterClrMapping/>
  </p:clrMapOvr>
  <mc:AlternateContent xmlns:mc="http://schemas.openxmlformats.org/markup-compatibility/2006" xmlns:p14="http://schemas.microsoft.com/office/powerpoint/2010/main">
    <mc:Choice Requires="p14">
      <p:transition spd="slow" p14:dur="2000" advTm="14699"/>
    </mc:Choice>
    <mc:Fallback xmlns="">
      <p:transition xmlns:p14="http://schemas.microsoft.com/office/powerpoint/2010/main" spd="slow" advTm="1469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1">
                    <a:lumMod val="75000"/>
                  </a:schemeClr>
                </a:solidFill>
              </a:rPr>
              <a:t>Postsecondary education</a:t>
            </a:r>
            <a:br>
              <a:rPr lang="en-US" dirty="0" smtClean="0">
                <a:solidFill>
                  <a:schemeClr val="tx1">
                    <a:lumMod val="75000"/>
                  </a:schemeClr>
                </a:solidFill>
              </a:rPr>
            </a:br>
            <a:r>
              <a:rPr lang="en-US" dirty="0" smtClean="0">
                <a:solidFill>
                  <a:schemeClr val="tx1">
                    <a:lumMod val="75000"/>
                  </a:schemeClr>
                </a:solidFill>
              </a:rPr>
              <a:t>&amp; D/HH students  </a:t>
            </a:r>
            <a:endParaRPr lang="en-US" dirty="0">
              <a:solidFill>
                <a:schemeClr val="tx1">
                  <a:lumMod val="75000"/>
                </a:schemeClr>
              </a:solidFill>
            </a:endParaRPr>
          </a:p>
        </p:txBody>
      </p:sp>
      <p:sp>
        <p:nvSpPr>
          <p:cNvPr id="3" name="Content Placeholder 2"/>
          <p:cNvSpPr>
            <a:spLocks noGrp="1"/>
          </p:cNvSpPr>
          <p:nvPr>
            <p:ph idx="1"/>
          </p:nvPr>
        </p:nvSpPr>
        <p:spPr>
          <a:xfrm>
            <a:off x="457200" y="1557370"/>
            <a:ext cx="8229600" cy="2300256"/>
          </a:xfrm>
        </p:spPr>
        <p:txBody>
          <a:bodyPr>
            <a:normAutofit fontScale="77500" lnSpcReduction="20000"/>
          </a:bodyPr>
          <a:lstStyle/>
          <a:p>
            <a:pPr>
              <a:buFont typeface="Wingdings" charset="2"/>
              <a:buChar char="u"/>
            </a:pPr>
            <a:r>
              <a:rPr lang="en-US" sz="2800" dirty="0" smtClean="0">
                <a:solidFill>
                  <a:schemeClr val="tx1">
                    <a:lumMod val="75000"/>
                  </a:schemeClr>
                </a:solidFill>
              </a:rPr>
              <a:t>D/HH students have lower completion rate</a:t>
            </a:r>
          </a:p>
          <a:p>
            <a:pPr>
              <a:buFont typeface="Wingdings" charset="2"/>
              <a:buChar char="u"/>
            </a:pPr>
            <a:endParaRPr lang="en-US" sz="2800" dirty="0" smtClean="0">
              <a:solidFill>
                <a:schemeClr val="tx1">
                  <a:lumMod val="75000"/>
                </a:schemeClr>
              </a:solidFill>
            </a:endParaRPr>
          </a:p>
          <a:p>
            <a:pPr>
              <a:buFont typeface="Wingdings" charset="2"/>
              <a:buChar char="u"/>
            </a:pPr>
            <a:r>
              <a:rPr lang="en-US" sz="2800" dirty="0" smtClean="0">
                <a:solidFill>
                  <a:schemeClr val="tx1">
                    <a:lumMod val="75000"/>
                  </a:schemeClr>
                </a:solidFill>
              </a:rPr>
              <a:t>Some do not disclose &amp; seek accommodations – until failing</a:t>
            </a:r>
          </a:p>
          <a:p>
            <a:pPr>
              <a:buFont typeface="Wingdings" charset="2"/>
              <a:buChar char="u"/>
            </a:pPr>
            <a:endParaRPr lang="en-US" sz="2800" dirty="0">
              <a:solidFill>
                <a:schemeClr val="tx1">
                  <a:lumMod val="75000"/>
                </a:schemeClr>
              </a:solidFill>
            </a:endParaRPr>
          </a:p>
          <a:p>
            <a:pPr>
              <a:buFont typeface="Wingdings" charset="2"/>
              <a:buChar char="u"/>
            </a:pPr>
            <a:r>
              <a:rPr lang="en-US" sz="2800" dirty="0">
                <a:solidFill>
                  <a:schemeClr val="tx1">
                    <a:lumMod val="75000"/>
                  </a:schemeClr>
                </a:solidFill>
              </a:rPr>
              <a:t>Even when provided with accommodations</a:t>
            </a:r>
            <a:r>
              <a:rPr lang="en-US" sz="2800" dirty="0" smtClean="0">
                <a:solidFill>
                  <a:schemeClr val="tx1">
                    <a:lumMod val="75000"/>
                  </a:schemeClr>
                </a:solidFill>
              </a:rPr>
              <a:t>, </a:t>
            </a:r>
            <a:r>
              <a:rPr lang="en-US" sz="2800" dirty="0">
                <a:solidFill>
                  <a:schemeClr val="tx1">
                    <a:lumMod val="75000"/>
                  </a:schemeClr>
                </a:solidFill>
              </a:rPr>
              <a:t>have less access to full academic and social </a:t>
            </a:r>
            <a:r>
              <a:rPr lang="en-US" sz="2800" dirty="0" smtClean="0">
                <a:solidFill>
                  <a:schemeClr val="tx1">
                    <a:lumMod val="75000"/>
                  </a:schemeClr>
                </a:solidFill>
              </a:rPr>
              <a:t>participation</a:t>
            </a:r>
          </a:p>
          <a:p>
            <a:pPr>
              <a:buFont typeface="Wingdings" charset="2"/>
              <a:buChar char="u"/>
            </a:pPr>
            <a:endParaRPr lang="en-US" sz="2800" dirty="0" smtClean="0">
              <a:solidFill>
                <a:schemeClr val="tx2"/>
              </a:solidFill>
            </a:endParaRPr>
          </a:p>
          <a:p>
            <a:pPr>
              <a:buFont typeface="Wingdings" charset="2"/>
              <a:buChar char="u"/>
            </a:pPr>
            <a:endParaRPr lang="en-US" sz="2800" dirty="0"/>
          </a:p>
          <a:p>
            <a:pPr>
              <a:buFont typeface="Wingdings" charset="2"/>
              <a:buChar char="u"/>
            </a:pPr>
            <a:endParaRPr lang="en-US" sz="2800" dirty="0" smtClean="0"/>
          </a:p>
          <a:p>
            <a:pPr marL="0" indent="0">
              <a:buNone/>
            </a:pPr>
            <a:endParaRPr lang="en-US" sz="2000" dirty="0" smtClean="0"/>
          </a:p>
          <a:p>
            <a:pPr marL="0" indent="0">
              <a:buNone/>
            </a:pPr>
            <a:endParaRPr lang="en-US" dirty="0"/>
          </a:p>
          <a:p>
            <a:endParaRPr lang="en-US" dirty="0"/>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39100" y="3686175"/>
            <a:ext cx="812800" cy="609600"/>
          </a:xfrm>
          <a:prstGeom prst="rect">
            <a:avLst/>
          </a:prstGeom>
        </p:spPr>
      </p:pic>
    </p:spTree>
    <p:extLst>
      <p:ext uri="{BB962C8B-B14F-4D97-AF65-F5344CB8AC3E}">
        <p14:creationId xmlns:p14="http://schemas.microsoft.com/office/powerpoint/2010/main" val="1769927463"/>
      </p:ext>
    </p:extLst>
  </p:cSld>
  <p:clrMapOvr>
    <a:masterClrMapping/>
  </p:clrMapOvr>
  <mc:AlternateContent xmlns:mc="http://schemas.openxmlformats.org/markup-compatibility/2006" xmlns:p14="http://schemas.microsoft.com/office/powerpoint/2010/main">
    <mc:Choice Requires="p14">
      <p:transition spd="slow" p14:dur="2000" advTm="117066"/>
    </mc:Choice>
    <mc:Fallback xmlns="">
      <p:transition xmlns:p14="http://schemas.microsoft.com/office/powerpoint/2010/main" spd="slow" advTm="11706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0050"/>
            <a:ext cx="8229600" cy="946150"/>
          </a:xfrm>
        </p:spPr>
        <p:txBody>
          <a:bodyPr>
            <a:normAutofit fontScale="90000"/>
          </a:bodyPr>
          <a:lstStyle/>
          <a:p>
            <a:pPr algn="l"/>
            <a:r>
              <a:rPr lang="en-US" sz="3200" dirty="0" smtClean="0">
                <a:solidFill>
                  <a:schemeClr val="tx1">
                    <a:lumMod val="75000"/>
                  </a:schemeClr>
                </a:solidFill>
              </a:rPr>
              <a:t>Griffith University Deaf Student Support Service study </a:t>
            </a:r>
            <a:endParaRPr lang="en-US" sz="3200" dirty="0">
              <a:solidFill>
                <a:schemeClr val="tx1">
                  <a:lumMod val="75000"/>
                </a:schemeClr>
              </a:solidFill>
            </a:endParaRPr>
          </a:p>
        </p:txBody>
      </p:sp>
      <p:sp>
        <p:nvSpPr>
          <p:cNvPr id="3" name="Content Placeholder 2"/>
          <p:cNvSpPr>
            <a:spLocks noGrp="1"/>
          </p:cNvSpPr>
          <p:nvPr>
            <p:ph idx="1"/>
          </p:nvPr>
        </p:nvSpPr>
        <p:spPr>
          <a:xfrm>
            <a:off x="457200" y="1442166"/>
            <a:ext cx="8229600" cy="2799634"/>
          </a:xfrm>
        </p:spPr>
        <p:txBody>
          <a:bodyPr>
            <a:normAutofit fontScale="25000" lnSpcReduction="20000"/>
          </a:bodyPr>
          <a:lstStyle/>
          <a:p>
            <a:pPr>
              <a:lnSpc>
                <a:spcPct val="120000"/>
              </a:lnSpc>
              <a:spcBef>
                <a:spcPts val="2472"/>
              </a:spcBef>
              <a:buFont typeface="Wingdings" charset="2"/>
              <a:buChar char="u"/>
            </a:pPr>
            <a:endParaRPr lang="en-US" sz="2800" dirty="0" smtClean="0">
              <a:solidFill>
                <a:schemeClr val="tx2"/>
              </a:solidFill>
            </a:endParaRPr>
          </a:p>
          <a:p>
            <a:pPr>
              <a:lnSpc>
                <a:spcPct val="120000"/>
              </a:lnSpc>
              <a:spcBef>
                <a:spcPts val="2472"/>
              </a:spcBef>
              <a:buFont typeface="Wingdings" charset="2"/>
              <a:buChar char="u"/>
            </a:pPr>
            <a:r>
              <a:rPr lang="en-US" sz="8000" dirty="0" smtClean="0">
                <a:solidFill>
                  <a:schemeClr val="tx1">
                    <a:lumMod val="75000"/>
                  </a:schemeClr>
                </a:solidFill>
              </a:rPr>
              <a:t>257 students identified as DHH on enrolment</a:t>
            </a:r>
          </a:p>
          <a:p>
            <a:pPr>
              <a:lnSpc>
                <a:spcPct val="120000"/>
              </a:lnSpc>
              <a:spcBef>
                <a:spcPts val="2472"/>
              </a:spcBef>
              <a:buFont typeface="Wingdings" charset="2"/>
              <a:buChar char="u"/>
            </a:pPr>
            <a:r>
              <a:rPr lang="en-US" sz="8000" dirty="0" smtClean="0">
                <a:solidFill>
                  <a:schemeClr val="tx1">
                    <a:lumMod val="75000"/>
                  </a:schemeClr>
                </a:solidFill>
              </a:rPr>
              <a:t>43% accessed Deaf Students Support Program</a:t>
            </a:r>
          </a:p>
          <a:p>
            <a:pPr>
              <a:lnSpc>
                <a:spcPct val="120000"/>
              </a:lnSpc>
              <a:spcBef>
                <a:spcPts val="2472"/>
              </a:spcBef>
              <a:buFont typeface="Wingdings" charset="2"/>
              <a:buChar char="u"/>
            </a:pPr>
            <a:r>
              <a:rPr lang="en-US" sz="8000" dirty="0" smtClean="0">
                <a:solidFill>
                  <a:schemeClr val="tx1">
                    <a:lumMod val="75000"/>
                  </a:schemeClr>
                </a:solidFill>
              </a:rPr>
              <a:t>Lower rate of withdrawal and deferral among those who used DSSP</a:t>
            </a:r>
          </a:p>
          <a:p>
            <a:pPr marL="0" indent="0">
              <a:spcBef>
                <a:spcPts val="2472"/>
              </a:spcBef>
              <a:buNone/>
            </a:pPr>
            <a:endParaRPr lang="en-US" sz="2000" dirty="0">
              <a:solidFill>
                <a:schemeClr val="tx1">
                  <a:lumMod val="75000"/>
                </a:schemeClr>
              </a:solidFill>
            </a:endParaRPr>
          </a:p>
          <a:p>
            <a:pPr marL="0" indent="0">
              <a:spcBef>
                <a:spcPts val="2472"/>
              </a:spcBef>
              <a:buNone/>
            </a:pPr>
            <a:r>
              <a:rPr lang="en-US" sz="4900" dirty="0" smtClean="0">
                <a:solidFill>
                  <a:schemeClr val="tx1">
                    <a:lumMod val="75000"/>
                  </a:schemeClr>
                </a:solidFill>
              </a:rPr>
              <a:t>(Hyde et al., 2009)</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3375" y="3524250"/>
            <a:ext cx="812800" cy="609600"/>
          </a:xfrm>
          <a:prstGeom prst="rect">
            <a:avLst/>
          </a:prstGeom>
        </p:spPr>
      </p:pic>
    </p:spTree>
    <p:extLst>
      <p:ext uri="{BB962C8B-B14F-4D97-AF65-F5344CB8AC3E}">
        <p14:creationId xmlns:p14="http://schemas.microsoft.com/office/powerpoint/2010/main" val="253336894"/>
      </p:ext>
    </p:extLst>
  </p:cSld>
  <p:clrMapOvr>
    <a:masterClrMapping/>
  </p:clrMapOvr>
  <mc:AlternateContent xmlns:mc="http://schemas.openxmlformats.org/markup-compatibility/2006" xmlns:p14="http://schemas.microsoft.com/office/powerpoint/2010/main">
    <mc:Choice Requires="p14">
      <p:transition spd="slow" p14:dur="2000" advTm="35230"/>
    </mc:Choice>
    <mc:Fallback xmlns="">
      <p:transition xmlns:p14="http://schemas.microsoft.com/office/powerpoint/2010/main" spd="slow" advTm="3523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0050"/>
            <a:ext cx="8229600" cy="907517"/>
          </a:xfrm>
        </p:spPr>
        <p:txBody>
          <a:bodyPr>
            <a:normAutofit fontScale="90000"/>
          </a:bodyPr>
          <a:lstStyle/>
          <a:p>
            <a:r>
              <a:rPr lang="en-US" dirty="0" smtClean="0">
                <a:solidFill>
                  <a:schemeClr val="tx1">
                    <a:lumMod val="75000"/>
                  </a:schemeClr>
                </a:solidFill>
              </a:rPr>
              <a:t>Factors associated with graduation for DHH students</a:t>
            </a:r>
            <a:endParaRPr lang="en-US" dirty="0">
              <a:solidFill>
                <a:schemeClr val="tx1">
                  <a:lumMod val="75000"/>
                </a:schemeClr>
              </a:solidFill>
            </a:endParaRPr>
          </a:p>
        </p:txBody>
      </p:sp>
      <p:sp>
        <p:nvSpPr>
          <p:cNvPr id="3" name="Content Placeholder 2"/>
          <p:cNvSpPr>
            <a:spLocks noGrp="1"/>
          </p:cNvSpPr>
          <p:nvPr>
            <p:ph idx="1"/>
          </p:nvPr>
        </p:nvSpPr>
        <p:spPr>
          <a:xfrm>
            <a:off x="457200" y="1142999"/>
            <a:ext cx="8229600" cy="2638426"/>
          </a:xfrm>
        </p:spPr>
        <p:txBody>
          <a:bodyPr>
            <a:normAutofit fontScale="47500" lnSpcReduction="20000"/>
          </a:bodyPr>
          <a:lstStyle/>
          <a:p>
            <a:pPr marL="0" indent="0">
              <a:lnSpc>
                <a:spcPct val="110000"/>
              </a:lnSpc>
              <a:buNone/>
            </a:pPr>
            <a:endParaRPr lang="en-US" dirty="0" smtClean="0">
              <a:solidFill>
                <a:schemeClr val="tx1">
                  <a:lumMod val="75000"/>
                </a:schemeClr>
              </a:solidFill>
            </a:endParaRPr>
          </a:p>
          <a:p>
            <a:pPr marL="0" indent="0">
              <a:lnSpc>
                <a:spcPct val="110000"/>
              </a:lnSpc>
              <a:buNone/>
            </a:pPr>
            <a:endParaRPr lang="en-US" dirty="0" smtClean="0">
              <a:solidFill>
                <a:schemeClr val="tx1">
                  <a:lumMod val="75000"/>
                </a:schemeClr>
              </a:solidFill>
            </a:endParaRPr>
          </a:p>
          <a:p>
            <a:pPr>
              <a:lnSpc>
                <a:spcPct val="110000"/>
              </a:lnSpc>
              <a:buFont typeface="Wingdings" charset="2"/>
              <a:buChar char="u"/>
            </a:pPr>
            <a:r>
              <a:rPr lang="en-US" sz="3300" dirty="0">
                <a:solidFill>
                  <a:schemeClr val="tx1">
                    <a:lumMod val="75000"/>
                  </a:schemeClr>
                </a:solidFill>
              </a:rPr>
              <a:t>Social &amp; interpersonal </a:t>
            </a:r>
            <a:r>
              <a:rPr lang="en-US" sz="3300" dirty="0" smtClean="0">
                <a:solidFill>
                  <a:schemeClr val="tx1">
                    <a:lumMod val="75000"/>
                  </a:schemeClr>
                </a:solidFill>
              </a:rPr>
              <a:t>skills</a:t>
            </a:r>
          </a:p>
          <a:p>
            <a:pPr>
              <a:lnSpc>
                <a:spcPct val="110000"/>
              </a:lnSpc>
              <a:buFont typeface="Wingdings" charset="2"/>
              <a:buChar char="u"/>
            </a:pPr>
            <a:endParaRPr lang="en-US" sz="3300" dirty="0">
              <a:solidFill>
                <a:schemeClr val="tx1">
                  <a:lumMod val="75000"/>
                </a:schemeClr>
              </a:solidFill>
            </a:endParaRPr>
          </a:p>
          <a:p>
            <a:pPr>
              <a:lnSpc>
                <a:spcPct val="110000"/>
              </a:lnSpc>
              <a:buFont typeface="Wingdings" charset="2"/>
              <a:buChar char="u"/>
            </a:pPr>
            <a:r>
              <a:rPr lang="en-US" sz="3300" dirty="0" smtClean="0">
                <a:solidFill>
                  <a:schemeClr val="tx1">
                    <a:lumMod val="75000"/>
                  </a:schemeClr>
                </a:solidFill>
              </a:rPr>
              <a:t>Preparation in advocating for needs and accommodations </a:t>
            </a:r>
          </a:p>
          <a:p>
            <a:pPr marL="0" indent="0">
              <a:lnSpc>
                <a:spcPct val="130000"/>
              </a:lnSpc>
              <a:buNone/>
            </a:pPr>
            <a:endParaRPr lang="en-US" sz="3300" dirty="0" smtClean="0">
              <a:solidFill>
                <a:schemeClr val="tx1">
                  <a:lumMod val="75000"/>
                </a:schemeClr>
              </a:solidFill>
            </a:endParaRPr>
          </a:p>
          <a:p>
            <a:pPr>
              <a:lnSpc>
                <a:spcPct val="120000"/>
              </a:lnSpc>
              <a:buFont typeface="Wingdings" charset="2"/>
              <a:buChar char="u"/>
            </a:pPr>
            <a:r>
              <a:rPr lang="en-US" sz="3300" dirty="0" smtClean="0">
                <a:solidFill>
                  <a:schemeClr val="tx1">
                    <a:lumMod val="75000"/>
                  </a:schemeClr>
                </a:solidFill>
              </a:rPr>
              <a:t>Academic readiness + social &amp; self-advocacy skills + institutional readiness </a:t>
            </a:r>
            <a:endParaRPr lang="en-US" sz="3300" dirty="0">
              <a:solidFill>
                <a:schemeClr val="tx1">
                  <a:lumMod val="75000"/>
                </a:schemeClr>
              </a:solidFill>
            </a:endParaRPr>
          </a:p>
          <a:p>
            <a:pPr marL="0" indent="0">
              <a:buNone/>
            </a:pPr>
            <a:endParaRPr lang="en-US" dirty="0">
              <a:solidFill>
                <a:schemeClr val="tx1">
                  <a:lumMod val="75000"/>
                </a:schemeClr>
              </a:solidFill>
            </a:endParaRPr>
          </a:p>
          <a:p>
            <a:pPr marL="0" indent="0">
              <a:buNone/>
            </a:pPr>
            <a:endParaRPr lang="en-US" dirty="0" smtClean="0">
              <a:solidFill>
                <a:schemeClr val="tx1">
                  <a:lumMod val="75000"/>
                </a:schemeClr>
              </a:solidFill>
            </a:endParaRPr>
          </a:p>
          <a:p>
            <a:pPr marL="0" indent="0">
              <a:buNone/>
            </a:pPr>
            <a:r>
              <a:rPr lang="en-US" dirty="0" smtClean="0">
                <a:solidFill>
                  <a:schemeClr val="tx1">
                    <a:lumMod val="75000"/>
                  </a:schemeClr>
                </a:solidFill>
              </a:rPr>
              <a:t>(</a:t>
            </a:r>
            <a:r>
              <a:rPr lang="en-US" dirty="0" err="1" smtClean="0">
                <a:solidFill>
                  <a:schemeClr val="tx1">
                    <a:lumMod val="75000"/>
                  </a:schemeClr>
                </a:solidFill>
              </a:rPr>
              <a:t>Cawthon</a:t>
            </a:r>
            <a:r>
              <a:rPr lang="en-US" dirty="0" smtClean="0">
                <a:solidFill>
                  <a:schemeClr val="tx1">
                    <a:lumMod val="75000"/>
                  </a:schemeClr>
                </a:solidFill>
              </a:rPr>
              <a:t> </a:t>
            </a:r>
            <a:r>
              <a:rPr lang="en-US" dirty="0">
                <a:solidFill>
                  <a:schemeClr val="tx1">
                    <a:lumMod val="75000"/>
                  </a:schemeClr>
                </a:solidFill>
              </a:rPr>
              <a:t>et al., </a:t>
            </a:r>
            <a:r>
              <a:rPr lang="en-US" dirty="0" smtClean="0">
                <a:solidFill>
                  <a:schemeClr val="tx1">
                    <a:lumMod val="75000"/>
                  </a:schemeClr>
                </a:solidFill>
              </a:rPr>
              <a:t>2015; </a:t>
            </a:r>
            <a:r>
              <a:rPr lang="en-US" dirty="0" err="1" smtClean="0">
                <a:solidFill>
                  <a:schemeClr val="tx1">
                    <a:lumMod val="75000"/>
                  </a:schemeClr>
                </a:solidFill>
              </a:rPr>
              <a:t>Cawthon</a:t>
            </a:r>
            <a:r>
              <a:rPr lang="en-US" dirty="0" smtClean="0">
                <a:solidFill>
                  <a:schemeClr val="tx1">
                    <a:lumMod val="75000"/>
                  </a:schemeClr>
                </a:solidFill>
              </a:rPr>
              <a:t> </a:t>
            </a:r>
            <a:r>
              <a:rPr lang="en-US" dirty="0">
                <a:solidFill>
                  <a:schemeClr val="tx1">
                    <a:lumMod val="75000"/>
                  </a:schemeClr>
                </a:solidFill>
              </a:rPr>
              <a:t>et al., 2014</a:t>
            </a:r>
            <a:r>
              <a:rPr lang="en-US" dirty="0" smtClean="0">
                <a:solidFill>
                  <a:schemeClr val="tx1">
                    <a:lumMod val="75000"/>
                  </a:schemeClr>
                </a:solidFill>
              </a:rPr>
              <a:t>)</a:t>
            </a:r>
            <a:endParaRPr lang="en-US" dirty="0">
              <a:solidFill>
                <a:schemeClr val="tx1">
                  <a:lumMod val="75000"/>
                </a:schemeClr>
              </a:solidFill>
            </a:endParaRPr>
          </a:p>
          <a:p>
            <a:pPr>
              <a:buFont typeface="Wingdings" charset="2"/>
              <a:buChar char="u"/>
            </a:pPr>
            <a:endParaRPr lang="en-US" dirty="0">
              <a:solidFill>
                <a:schemeClr val="tx2"/>
              </a:solidFill>
            </a:endParaRPr>
          </a:p>
        </p:txBody>
      </p:sp>
      <p:pic>
        <p:nvPicPr>
          <p:cNvPr id="4" name="Picture 3"/>
          <p:cNvPicPr>
            <a:picLocks noChangeAspect="1"/>
          </p:cNvPicPr>
          <p:nvPr/>
        </p:nvPicPr>
        <p:blipFill>
          <a:blip r:embed="rId5"/>
          <a:stretch>
            <a:fillRect/>
          </a:stretch>
        </p:blipFill>
        <p:spPr>
          <a:xfrm>
            <a:off x="7014380" y="1142999"/>
            <a:ext cx="1876029" cy="1122265"/>
          </a:xfrm>
          <a:prstGeom prst="rect">
            <a:avLst/>
          </a:prstGeom>
        </p:spPr>
      </p:pic>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74000" y="3476625"/>
            <a:ext cx="812800" cy="609600"/>
          </a:xfrm>
          <a:prstGeom prst="rect">
            <a:avLst/>
          </a:prstGeom>
        </p:spPr>
      </p:pic>
    </p:spTree>
    <p:extLst>
      <p:ext uri="{BB962C8B-B14F-4D97-AF65-F5344CB8AC3E}">
        <p14:creationId xmlns:p14="http://schemas.microsoft.com/office/powerpoint/2010/main" val="3332531848"/>
      </p:ext>
    </p:extLst>
  </p:cSld>
  <p:clrMapOvr>
    <a:masterClrMapping/>
  </p:clrMapOvr>
  <mc:AlternateContent xmlns:mc="http://schemas.openxmlformats.org/markup-compatibility/2006" xmlns:p14="http://schemas.microsoft.com/office/powerpoint/2010/main">
    <mc:Choice Requires="p14">
      <p:transition spd="slow" p14:dur="2000" advTm="59883"/>
    </mc:Choice>
    <mc:Fallback xmlns="">
      <p:transition xmlns:p14="http://schemas.microsoft.com/office/powerpoint/2010/main" spd="slow" advTm="5988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1">
                    <a:lumMod val="75000"/>
                  </a:schemeClr>
                </a:solidFill>
              </a:rPr>
              <a:t>Disability Standards for Education (2005)</a:t>
            </a:r>
            <a:endParaRPr lang="en-US" dirty="0">
              <a:solidFill>
                <a:schemeClr val="tx1">
                  <a:lumMod val="75000"/>
                </a:schemeClr>
              </a:solidFill>
            </a:endParaRPr>
          </a:p>
        </p:txBody>
      </p:sp>
      <p:sp>
        <p:nvSpPr>
          <p:cNvPr id="3" name="Content Placeholder 2"/>
          <p:cNvSpPr>
            <a:spLocks noGrp="1"/>
          </p:cNvSpPr>
          <p:nvPr>
            <p:ph idx="1"/>
          </p:nvPr>
        </p:nvSpPr>
        <p:spPr>
          <a:xfrm>
            <a:off x="457200" y="1200151"/>
            <a:ext cx="8229600" cy="2495549"/>
          </a:xfrm>
        </p:spPr>
        <p:txBody>
          <a:bodyPr>
            <a:normAutofit fontScale="55000" lnSpcReduction="20000"/>
          </a:bodyPr>
          <a:lstStyle/>
          <a:p>
            <a:endParaRPr lang="en-US" dirty="0" smtClean="0"/>
          </a:p>
          <a:p>
            <a:pPr marL="0" indent="0">
              <a:lnSpc>
                <a:spcPct val="130000"/>
              </a:lnSpc>
              <a:buNone/>
            </a:pPr>
            <a:r>
              <a:rPr lang="en-US" dirty="0" smtClean="0">
                <a:solidFill>
                  <a:schemeClr val="tx1">
                    <a:lumMod val="75000"/>
                  </a:schemeClr>
                </a:solidFill>
              </a:rPr>
              <a:t>Rights and requirements cover:</a:t>
            </a:r>
          </a:p>
          <a:p>
            <a:pPr marL="0" indent="0">
              <a:lnSpc>
                <a:spcPct val="80000"/>
              </a:lnSpc>
              <a:buNone/>
            </a:pPr>
            <a:endParaRPr lang="en-US" dirty="0" smtClean="0">
              <a:solidFill>
                <a:schemeClr val="tx1">
                  <a:lumMod val="75000"/>
                </a:schemeClr>
              </a:solidFill>
            </a:endParaRPr>
          </a:p>
          <a:p>
            <a:pPr>
              <a:lnSpc>
                <a:spcPct val="130000"/>
              </a:lnSpc>
              <a:buFont typeface="Wingdings" charset="2"/>
              <a:buChar char="u"/>
            </a:pPr>
            <a:r>
              <a:rPr lang="en-US" dirty="0" smtClean="0">
                <a:solidFill>
                  <a:schemeClr val="tx1">
                    <a:lumMod val="75000"/>
                  </a:schemeClr>
                </a:solidFill>
              </a:rPr>
              <a:t>Enrolment</a:t>
            </a:r>
          </a:p>
          <a:p>
            <a:pPr>
              <a:lnSpc>
                <a:spcPct val="130000"/>
              </a:lnSpc>
              <a:buFont typeface="Wingdings" charset="2"/>
              <a:buChar char="u"/>
            </a:pPr>
            <a:r>
              <a:rPr lang="en-US" dirty="0" smtClean="0">
                <a:solidFill>
                  <a:schemeClr val="tx1">
                    <a:lumMod val="75000"/>
                  </a:schemeClr>
                </a:solidFill>
              </a:rPr>
              <a:t>Participation</a:t>
            </a:r>
          </a:p>
          <a:p>
            <a:pPr>
              <a:lnSpc>
                <a:spcPct val="130000"/>
              </a:lnSpc>
              <a:buFont typeface="Wingdings" charset="2"/>
              <a:buChar char="u"/>
            </a:pPr>
            <a:r>
              <a:rPr lang="en-US" dirty="0" smtClean="0">
                <a:solidFill>
                  <a:schemeClr val="tx1">
                    <a:lumMod val="75000"/>
                  </a:schemeClr>
                </a:solidFill>
              </a:rPr>
              <a:t>Curriculum development and delivery</a:t>
            </a:r>
          </a:p>
          <a:p>
            <a:pPr>
              <a:lnSpc>
                <a:spcPct val="130000"/>
              </a:lnSpc>
              <a:buFont typeface="Wingdings" charset="2"/>
              <a:buChar char="u"/>
            </a:pPr>
            <a:r>
              <a:rPr lang="en-US" dirty="0" smtClean="0">
                <a:solidFill>
                  <a:schemeClr val="tx1">
                    <a:lumMod val="75000"/>
                  </a:schemeClr>
                </a:solidFill>
              </a:rPr>
              <a:t>Student support services</a:t>
            </a:r>
          </a:p>
          <a:p>
            <a:pPr>
              <a:lnSpc>
                <a:spcPct val="130000"/>
              </a:lnSpc>
              <a:buFont typeface="Wingdings" charset="2"/>
              <a:buChar char="u"/>
            </a:pPr>
            <a:r>
              <a:rPr lang="en-US" dirty="0" smtClean="0">
                <a:solidFill>
                  <a:schemeClr val="tx1">
                    <a:lumMod val="75000"/>
                  </a:schemeClr>
                </a:solidFill>
              </a:rPr>
              <a:t>Harassment and </a:t>
            </a:r>
            <a:r>
              <a:rPr lang="en-US" dirty="0" err="1" smtClean="0">
                <a:solidFill>
                  <a:schemeClr val="tx1">
                    <a:lumMod val="75000"/>
                  </a:schemeClr>
                </a:solidFill>
              </a:rPr>
              <a:t>victimisation</a:t>
            </a:r>
            <a:endParaRPr lang="en-US" dirty="0">
              <a:solidFill>
                <a:schemeClr val="tx1">
                  <a:lumMod val="75000"/>
                </a:schemeClr>
              </a:solidFill>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00975" y="3295650"/>
            <a:ext cx="812800" cy="609600"/>
          </a:xfrm>
          <a:prstGeom prst="rect">
            <a:avLst/>
          </a:prstGeom>
        </p:spPr>
      </p:pic>
    </p:spTree>
    <p:extLst>
      <p:ext uri="{BB962C8B-B14F-4D97-AF65-F5344CB8AC3E}">
        <p14:creationId xmlns:p14="http://schemas.microsoft.com/office/powerpoint/2010/main" val="4164456614"/>
      </p:ext>
    </p:extLst>
  </p:cSld>
  <p:clrMapOvr>
    <a:masterClrMapping/>
  </p:clrMapOvr>
  <mc:AlternateContent xmlns:mc="http://schemas.openxmlformats.org/markup-compatibility/2006" xmlns:p14="http://schemas.microsoft.com/office/powerpoint/2010/main">
    <mc:Choice Requires="p14">
      <p:transition spd="slow" p14:dur="2000" advTm="80946"/>
    </mc:Choice>
    <mc:Fallback xmlns="">
      <p:transition xmlns:p14="http://schemas.microsoft.com/office/powerpoint/2010/main" spd="slow" advTm="8094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tx1">
                    <a:lumMod val="75000"/>
                  </a:schemeClr>
                </a:solidFill>
              </a:rPr>
              <a:t>VET sector in Victoria</a:t>
            </a:r>
            <a:endParaRPr lang="en-US" sz="3200" dirty="0">
              <a:solidFill>
                <a:schemeClr val="tx1">
                  <a:lumMod val="75000"/>
                </a:schemeClr>
              </a:solidFill>
            </a:endParaRPr>
          </a:p>
        </p:txBody>
      </p:sp>
      <p:sp>
        <p:nvSpPr>
          <p:cNvPr id="3" name="Content Placeholder 2"/>
          <p:cNvSpPr>
            <a:spLocks noGrp="1"/>
          </p:cNvSpPr>
          <p:nvPr>
            <p:ph idx="1"/>
          </p:nvPr>
        </p:nvSpPr>
        <p:spPr>
          <a:xfrm>
            <a:off x="457200" y="1320802"/>
            <a:ext cx="8229600" cy="2670173"/>
          </a:xfrm>
        </p:spPr>
        <p:txBody>
          <a:bodyPr>
            <a:normAutofit fontScale="62500" lnSpcReduction="20000"/>
          </a:bodyPr>
          <a:lstStyle/>
          <a:p>
            <a:pPr marL="0" indent="0">
              <a:spcBef>
                <a:spcPts val="1776"/>
              </a:spcBef>
              <a:buNone/>
            </a:pPr>
            <a:r>
              <a:rPr lang="en-US" sz="2600" dirty="0" err="1" smtClean="0">
                <a:solidFill>
                  <a:schemeClr val="tx1">
                    <a:lumMod val="75000"/>
                  </a:schemeClr>
                </a:solidFill>
              </a:rPr>
              <a:t>DeafConnectED</a:t>
            </a:r>
            <a:r>
              <a:rPr lang="en-US" sz="2600" dirty="0" smtClean="0">
                <a:solidFill>
                  <a:schemeClr val="tx1">
                    <a:lumMod val="75000"/>
                  </a:schemeClr>
                </a:solidFill>
              </a:rPr>
              <a:t> liaises with TAFEs &amp; private colleges</a:t>
            </a:r>
          </a:p>
          <a:p>
            <a:pPr marL="0" indent="0">
              <a:spcBef>
                <a:spcPts val="1776"/>
              </a:spcBef>
              <a:buNone/>
            </a:pPr>
            <a:r>
              <a:rPr lang="en-US" sz="2600" dirty="0" smtClean="0">
                <a:solidFill>
                  <a:schemeClr val="tx1">
                    <a:lumMod val="75000"/>
                  </a:schemeClr>
                </a:solidFill>
              </a:rPr>
              <a:t>Provides DLOs and teachers with support &amp; information including:</a:t>
            </a:r>
          </a:p>
          <a:p>
            <a:pPr marL="0" indent="0">
              <a:spcBef>
                <a:spcPts val="1776"/>
              </a:spcBef>
              <a:buNone/>
            </a:pPr>
            <a:endParaRPr lang="en-US" dirty="0" smtClean="0">
              <a:solidFill>
                <a:schemeClr val="tx1">
                  <a:lumMod val="75000"/>
                </a:schemeClr>
              </a:solidFill>
            </a:endParaRPr>
          </a:p>
          <a:p>
            <a:pPr>
              <a:lnSpc>
                <a:spcPct val="130000"/>
              </a:lnSpc>
              <a:buFont typeface="Wingdings" charset="2"/>
              <a:buChar char="u"/>
            </a:pPr>
            <a:r>
              <a:rPr lang="en-US" sz="2800" dirty="0" smtClean="0">
                <a:solidFill>
                  <a:schemeClr val="tx1">
                    <a:lumMod val="75000"/>
                  </a:schemeClr>
                </a:solidFill>
              </a:rPr>
              <a:t>Deafness </a:t>
            </a:r>
            <a:r>
              <a:rPr lang="en-US" sz="2800" dirty="0">
                <a:solidFill>
                  <a:schemeClr val="tx1">
                    <a:lumMod val="75000"/>
                  </a:schemeClr>
                </a:solidFill>
              </a:rPr>
              <a:t>awareness training</a:t>
            </a:r>
          </a:p>
          <a:p>
            <a:pPr>
              <a:lnSpc>
                <a:spcPct val="130000"/>
              </a:lnSpc>
              <a:buFont typeface="Wingdings" charset="2"/>
              <a:buChar char="u"/>
            </a:pPr>
            <a:r>
              <a:rPr lang="en-US" sz="2800" dirty="0">
                <a:solidFill>
                  <a:schemeClr val="tx1">
                    <a:lumMod val="75000"/>
                  </a:schemeClr>
                </a:solidFill>
              </a:rPr>
              <a:t>S</a:t>
            </a:r>
            <a:r>
              <a:rPr lang="en-US" sz="2800" dirty="0" smtClean="0">
                <a:solidFill>
                  <a:schemeClr val="tx1">
                    <a:lumMod val="75000"/>
                  </a:schemeClr>
                </a:solidFill>
              </a:rPr>
              <a:t>trategies </a:t>
            </a:r>
            <a:r>
              <a:rPr lang="en-US" sz="2800" dirty="0">
                <a:solidFill>
                  <a:schemeClr val="tx1">
                    <a:lumMod val="75000"/>
                  </a:schemeClr>
                </a:solidFill>
              </a:rPr>
              <a:t>to assist and enhance learning</a:t>
            </a:r>
          </a:p>
          <a:p>
            <a:pPr>
              <a:lnSpc>
                <a:spcPct val="130000"/>
              </a:lnSpc>
              <a:buFont typeface="Wingdings" charset="2"/>
              <a:buChar char="u"/>
            </a:pPr>
            <a:r>
              <a:rPr lang="en-US" sz="2800" dirty="0">
                <a:solidFill>
                  <a:schemeClr val="tx1">
                    <a:lumMod val="75000"/>
                  </a:schemeClr>
                </a:solidFill>
              </a:rPr>
              <a:t>A</a:t>
            </a:r>
            <a:r>
              <a:rPr lang="en-US" sz="2800" dirty="0" smtClean="0">
                <a:solidFill>
                  <a:schemeClr val="tx1">
                    <a:lumMod val="75000"/>
                  </a:schemeClr>
                </a:solidFill>
              </a:rPr>
              <a:t>n </a:t>
            </a:r>
            <a:r>
              <a:rPr lang="en-US" sz="2800" dirty="0">
                <a:solidFill>
                  <a:schemeClr val="tx1">
                    <a:lumMod val="75000"/>
                  </a:schemeClr>
                </a:solidFill>
              </a:rPr>
              <a:t>understanding of the literacy needs of deaf people</a:t>
            </a:r>
          </a:p>
          <a:p>
            <a:pPr>
              <a:lnSpc>
                <a:spcPct val="130000"/>
              </a:lnSpc>
              <a:buFont typeface="Wingdings" charset="2"/>
              <a:buChar char="u"/>
            </a:pPr>
            <a:r>
              <a:rPr lang="en-US" sz="2800" dirty="0">
                <a:solidFill>
                  <a:schemeClr val="tx1">
                    <a:lumMod val="75000"/>
                  </a:schemeClr>
                </a:solidFill>
              </a:rPr>
              <a:t>R</a:t>
            </a:r>
            <a:r>
              <a:rPr lang="en-US" sz="2800" dirty="0" smtClean="0">
                <a:solidFill>
                  <a:schemeClr val="tx1">
                    <a:lumMod val="75000"/>
                  </a:schemeClr>
                </a:solidFill>
              </a:rPr>
              <a:t>esources </a:t>
            </a:r>
            <a:r>
              <a:rPr lang="en-US" sz="2800" dirty="0">
                <a:solidFill>
                  <a:schemeClr val="tx1">
                    <a:lumMod val="75000"/>
                  </a:schemeClr>
                </a:solidFill>
              </a:rPr>
              <a:t>and tips for </a:t>
            </a:r>
            <a:r>
              <a:rPr lang="en-US" sz="2800" dirty="0" smtClean="0">
                <a:solidFill>
                  <a:schemeClr val="tx1">
                    <a:lumMod val="75000"/>
                  </a:schemeClr>
                </a:solidFill>
              </a:rPr>
              <a:t>success</a:t>
            </a:r>
            <a:r>
              <a:rPr lang="en-US" dirty="0">
                <a:solidFill>
                  <a:schemeClr val="tx1">
                    <a:lumMod val="75000"/>
                  </a:schemeClr>
                </a:solidFill>
              </a:rPr>
              <a:t>	</a:t>
            </a:r>
            <a:r>
              <a:rPr lang="en-US" dirty="0"/>
              <a:t>	</a:t>
            </a:r>
            <a:endParaRPr lang="en-US" dirty="0">
              <a:solidFill>
                <a:schemeClr val="tx2"/>
              </a:solidFill>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3524250"/>
            <a:ext cx="812800" cy="609600"/>
          </a:xfrm>
          <a:prstGeom prst="rect">
            <a:avLst/>
          </a:prstGeom>
        </p:spPr>
      </p:pic>
    </p:spTree>
    <p:extLst>
      <p:ext uri="{BB962C8B-B14F-4D97-AF65-F5344CB8AC3E}">
        <p14:creationId xmlns:p14="http://schemas.microsoft.com/office/powerpoint/2010/main" val="1685166218"/>
      </p:ext>
    </p:extLst>
  </p:cSld>
  <p:clrMapOvr>
    <a:masterClrMapping/>
  </p:clrMapOvr>
  <mc:AlternateContent xmlns:mc="http://schemas.openxmlformats.org/markup-compatibility/2006" xmlns:p14="http://schemas.microsoft.com/office/powerpoint/2010/main">
    <mc:Choice Requires="p14">
      <p:transition spd="slow" p14:dur="2000" advTm="23299"/>
    </mc:Choice>
    <mc:Fallback xmlns="">
      <p:transition xmlns:p14="http://schemas.microsoft.com/office/powerpoint/2010/main" spd="slow" advTm="2329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solidFill>
                  <a:schemeClr val="tx1">
                    <a:lumMod val="75000"/>
                  </a:schemeClr>
                </a:solidFill>
              </a:rPr>
              <a:t>S</a:t>
            </a:r>
            <a:r>
              <a:rPr lang="en-US" sz="3200" dirty="0" smtClean="0">
                <a:solidFill>
                  <a:schemeClr val="tx1">
                    <a:lumMod val="75000"/>
                  </a:schemeClr>
                </a:solidFill>
              </a:rPr>
              <a:t>upports in postsecondary education</a:t>
            </a:r>
            <a:endParaRPr lang="en-US" sz="3200" dirty="0">
              <a:solidFill>
                <a:schemeClr val="tx1">
                  <a:lumMod val="75000"/>
                </a:schemeClr>
              </a:solidFill>
            </a:endParaRPr>
          </a:p>
        </p:txBody>
      </p:sp>
      <p:sp>
        <p:nvSpPr>
          <p:cNvPr id="3" name="Content Placeholder 2"/>
          <p:cNvSpPr>
            <a:spLocks noGrp="1"/>
          </p:cNvSpPr>
          <p:nvPr>
            <p:ph idx="1"/>
          </p:nvPr>
        </p:nvSpPr>
        <p:spPr>
          <a:xfrm>
            <a:off x="457200" y="1402472"/>
            <a:ext cx="8229600" cy="2645653"/>
          </a:xfrm>
        </p:spPr>
        <p:txBody>
          <a:bodyPr>
            <a:normAutofit fontScale="62500" lnSpcReduction="20000"/>
          </a:bodyPr>
          <a:lstStyle/>
          <a:p>
            <a:pPr>
              <a:buFont typeface="Wingdings" charset="2"/>
              <a:buChar char="u"/>
            </a:pPr>
            <a:r>
              <a:rPr lang="en-US" dirty="0">
                <a:solidFill>
                  <a:schemeClr val="tx1">
                    <a:lumMod val="75000"/>
                  </a:schemeClr>
                </a:solidFill>
              </a:rPr>
              <a:t>Auslan interpreting services</a:t>
            </a:r>
          </a:p>
          <a:p>
            <a:pPr>
              <a:buFont typeface="Wingdings" charset="2"/>
              <a:buChar char="u"/>
            </a:pPr>
            <a:r>
              <a:rPr lang="en-US" dirty="0" err="1">
                <a:solidFill>
                  <a:schemeClr val="tx1">
                    <a:lumMod val="75000"/>
                  </a:schemeClr>
                </a:solidFill>
              </a:rPr>
              <a:t>N</a:t>
            </a:r>
            <a:r>
              <a:rPr lang="en-US" dirty="0" err="1" smtClean="0">
                <a:solidFill>
                  <a:schemeClr val="tx1">
                    <a:lumMod val="75000"/>
                  </a:schemeClr>
                </a:solidFill>
              </a:rPr>
              <a:t>otetaker</a:t>
            </a:r>
            <a:r>
              <a:rPr lang="en-US" dirty="0" smtClean="0">
                <a:solidFill>
                  <a:schemeClr val="tx1">
                    <a:lumMod val="75000"/>
                  </a:schemeClr>
                </a:solidFill>
              </a:rPr>
              <a:t> </a:t>
            </a:r>
            <a:r>
              <a:rPr lang="en-US" dirty="0">
                <a:solidFill>
                  <a:schemeClr val="tx1">
                    <a:lumMod val="75000"/>
                  </a:schemeClr>
                </a:solidFill>
              </a:rPr>
              <a:t>services </a:t>
            </a:r>
            <a:endParaRPr lang="en-US" dirty="0" smtClean="0">
              <a:solidFill>
                <a:schemeClr val="tx1">
                  <a:lumMod val="75000"/>
                </a:schemeClr>
              </a:solidFill>
            </a:endParaRPr>
          </a:p>
          <a:p>
            <a:pPr>
              <a:buFont typeface="Wingdings" charset="2"/>
              <a:buChar char="u"/>
            </a:pPr>
            <a:r>
              <a:rPr lang="en-US" dirty="0" smtClean="0">
                <a:solidFill>
                  <a:schemeClr val="tx1">
                    <a:lumMod val="75000"/>
                  </a:schemeClr>
                </a:solidFill>
              </a:rPr>
              <a:t>Speech-to-text services</a:t>
            </a:r>
          </a:p>
          <a:p>
            <a:pPr>
              <a:buFont typeface="Wingdings" charset="2"/>
              <a:buChar char="u"/>
            </a:pPr>
            <a:r>
              <a:rPr lang="en-US" dirty="0">
                <a:solidFill>
                  <a:schemeClr val="tx1">
                    <a:lumMod val="75000"/>
                  </a:schemeClr>
                </a:solidFill>
              </a:rPr>
              <a:t>A</a:t>
            </a:r>
            <a:r>
              <a:rPr lang="en-US" dirty="0" smtClean="0">
                <a:solidFill>
                  <a:schemeClr val="tx1">
                    <a:lumMod val="75000"/>
                  </a:schemeClr>
                </a:solidFill>
              </a:rPr>
              <a:t>lternative </a:t>
            </a:r>
            <a:r>
              <a:rPr lang="en-US" dirty="0">
                <a:solidFill>
                  <a:schemeClr val="tx1">
                    <a:lumMod val="75000"/>
                  </a:schemeClr>
                </a:solidFill>
              </a:rPr>
              <a:t>exam arrangements</a:t>
            </a:r>
          </a:p>
          <a:p>
            <a:pPr>
              <a:buFont typeface="Wingdings" charset="2"/>
              <a:buChar char="u"/>
            </a:pPr>
            <a:r>
              <a:rPr lang="en-US" dirty="0" err="1">
                <a:solidFill>
                  <a:schemeClr val="tx1">
                    <a:lumMod val="75000"/>
                  </a:schemeClr>
                </a:solidFill>
              </a:rPr>
              <a:t>S</a:t>
            </a:r>
            <a:r>
              <a:rPr lang="en-US" dirty="0" err="1" smtClean="0">
                <a:solidFill>
                  <a:schemeClr val="tx1">
                    <a:lumMod val="75000"/>
                  </a:schemeClr>
                </a:solidFill>
              </a:rPr>
              <a:t>pecialised</a:t>
            </a:r>
            <a:r>
              <a:rPr lang="en-US" dirty="0" smtClean="0">
                <a:solidFill>
                  <a:schemeClr val="tx1">
                    <a:lumMod val="75000"/>
                  </a:schemeClr>
                </a:solidFill>
              </a:rPr>
              <a:t> </a:t>
            </a:r>
            <a:r>
              <a:rPr lang="en-US" dirty="0">
                <a:solidFill>
                  <a:schemeClr val="tx1">
                    <a:lumMod val="75000"/>
                  </a:schemeClr>
                </a:solidFill>
              </a:rPr>
              <a:t>tutoring</a:t>
            </a:r>
          </a:p>
          <a:p>
            <a:pPr>
              <a:buFont typeface="Wingdings" charset="2"/>
              <a:buChar char="u"/>
            </a:pPr>
            <a:r>
              <a:rPr lang="en-US" dirty="0">
                <a:solidFill>
                  <a:schemeClr val="tx1">
                    <a:lumMod val="75000"/>
                  </a:schemeClr>
                </a:solidFill>
              </a:rPr>
              <a:t>R</a:t>
            </a:r>
            <a:r>
              <a:rPr lang="en-US" dirty="0" smtClean="0">
                <a:solidFill>
                  <a:schemeClr val="tx1">
                    <a:lumMod val="75000"/>
                  </a:schemeClr>
                </a:solidFill>
              </a:rPr>
              <a:t>easonable </a:t>
            </a:r>
            <a:r>
              <a:rPr lang="en-US" dirty="0">
                <a:solidFill>
                  <a:schemeClr val="tx1">
                    <a:lumMod val="75000"/>
                  </a:schemeClr>
                </a:solidFill>
              </a:rPr>
              <a:t>adjustments for professional placements, </a:t>
            </a:r>
            <a:r>
              <a:rPr lang="en-US" dirty="0" smtClean="0">
                <a:solidFill>
                  <a:schemeClr val="tx1">
                    <a:lumMod val="75000"/>
                  </a:schemeClr>
                </a:solidFill>
              </a:rPr>
              <a:t> internships </a:t>
            </a:r>
            <a:r>
              <a:rPr lang="en-US" dirty="0">
                <a:solidFill>
                  <a:schemeClr val="tx1">
                    <a:lumMod val="75000"/>
                  </a:schemeClr>
                </a:solidFill>
              </a:rPr>
              <a:t>and other workplace arrangements</a:t>
            </a:r>
          </a:p>
          <a:p>
            <a:pPr>
              <a:buFont typeface="Wingdings" charset="2"/>
              <a:buChar char="u"/>
            </a:pPr>
            <a:r>
              <a:rPr lang="en-US" dirty="0">
                <a:solidFill>
                  <a:schemeClr val="tx1">
                    <a:lumMod val="75000"/>
                  </a:schemeClr>
                </a:solidFill>
              </a:rPr>
              <a:t>T</a:t>
            </a:r>
            <a:r>
              <a:rPr lang="en-US" dirty="0" smtClean="0">
                <a:solidFill>
                  <a:schemeClr val="tx1">
                    <a:lumMod val="75000"/>
                  </a:schemeClr>
                </a:solidFill>
              </a:rPr>
              <a:t>ranscription </a:t>
            </a:r>
            <a:r>
              <a:rPr lang="en-US" dirty="0">
                <a:solidFill>
                  <a:schemeClr val="tx1">
                    <a:lumMod val="75000"/>
                  </a:schemeClr>
                </a:solidFill>
              </a:rPr>
              <a:t>of audio visual material if not already </a:t>
            </a:r>
            <a:r>
              <a:rPr lang="en-US" dirty="0" smtClean="0">
                <a:solidFill>
                  <a:schemeClr val="tx1">
                    <a:lumMod val="75000"/>
                  </a:schemeClr>
                </a:solidFill>
              </a:rPr>
              <a:t>captioned</a:t>
            </a:r>
            <a:endParaRPr lang="en-US" dirty="0">
              <a:solidFill>
                <a:schemeClr val="tx1">
                  <a:lumMod val="75000"/>
                </a:schemeClr>
              </a:solidFill>
            </a:endParaRPr>
          </a:p>
          <a:p>
            <a:pPr>
              <a:buFont typeface="Wingdings" charset="2"/>
              <a:buChar char="u"/>
            </a:pPr>
            <a:r>
              <a:rPr lang="en-US" dirty="0">
                <a:solidFill>
                  <a:schemeClr val="tx1">
                    <a:lumMod val="75000"/>
                  </a:schemeClr>
                </a:solidFill>
              </a:rPr>
              <a:t>A</a:t>
            </a:r>
            <a:r>
              <a:rPr lang="en-US" dirty="0" smtClean="0">
                <a:solidFill>
                  <a:schemeClr val="tx1">
                    <a:lumMod val="75000"/>
                  </a:schemeClr>
                </a:solidFill>
              </a:rPr>
              <a:t>ccess </a:t>
            </a:r>
            <a:r>
              <a:rPr lang="en-US" dirty="0">
                <a:solidFill>
                  <a:schemeClr val="tx1">
                    <a:lumMod val="75000"/>
                  </a:schemeClr>
                </a:solidFill>
              </a:rPr>
              <a:t>to assistive listening devices </a:t>
            </a:r>
            <a:r>
              <a:rPr lang="en-US" dirty="0" smtClean="0">
                <a:solidFill>
                  <a:schemeClr val="tx1">
                    <a:lumMod val="75000"/>
                  </a:schemeClr>
                </a:solidFill>
              </a:rPr>
              <a:t>(e.g. FM</a:t>
            </a:r>
            <a:r>
              <a:rPr lang="en-US" dirty="0">
                <a:solidFill>
                  <a:schemeClr val="tx1">
                    <a:lumMod val="75000"/>
                  </a:schemeClr>
                </a:solidFill>
              </a:rPr>
              <a:t> systems)</a:t>
            </a: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3524250"/>
            <a:ext cx="812800" cy="609600"/>
          </a:xfrm>
          <a:prstGeom prst="rect">
            <a:avLst/>
          </a:prstGeom>
        </p:spPr>
      </p:pic>
    </p:spTree>
    <p:extLst>
      <p:ext uri="{BB962C8B-B14F-4D97-AF65-F5344CB8AC3E}">
        <p14:creationId xmlns:p14="http://schemas.microsoft.com/office/powerpoint/2010/main" val="1828487736"/>
      </p:ext>
    </p:extLst>
  </p:cSld>
  <p:clrMapOvr>
    <a:masterClrMapping/>
  </p:clrMapOvr>
  <mc:AlternateContent xmlns:mc="http://schemas.openxmlformats.org/markup-compatibility/2006" xmlns:p14="http://schemas.microsoft.com/office/powerpoint/2010/main">
    <mc:Choice Requires="p14">
      <p:transition spd="slow" p14:dur="2000" advTm="57171"/>
    </mc:Choice>
    <mc:Fallback xmlns="">
      <p:transition xmlns:p14="http://schemas.microsoft.com/office/powerpoint/2010/main" spd="slow" advTm="5717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685802" y="285755"/>
            <a:ext cx="7772400" cy="1179456"/>
          </a:xfrm>
        </p:spPr>
        <p:txBody>
          <a:bodyPr>
            <a:normAutofit/>
          </a:bodyPr>
          <a:lstStyle/>
          <a:p>
            <a:r>
              <a:rPr lang="en-US" sz="3200" dirty="0" smtClean="0">
                <a:solidFill>
                  <a:schemeClr val="tx1">
                    <a:lumMod val="75000"/>
                  </a:schemeClr>
                </a:solidFill>
              </a:rPr>
              <a:t>Summary of transition </a:t>
            </a:r>
            <a:br>
              <a:rPr lang="en-US" sz="3200" dirty="0" smtClean="0">
                <a:solidFill>
                  <a:schemeClr val="tx1">
                    <a:lumMod val="75000"/>
                  </a:schemeClr>
                </a:solidFill>
              </a:rPr>
            </a:br>
            <a:r>
              <a:rPr lang="en-US" sz="3200" dirty="0" smtClean="0">
                <a:solidFill>
                  <a:schemeClr val="tx1">
                    <a:lumMod val="75000"/>
                  </a:schemeClr>
                </a:solidFill>
              </a:rPr>
              <a:t>needs</a:t>
            </a:r>
            <a:endParaRPr lang="en-US" sz="3200" dirty="0">
              <a:solidFill>
                <a:schemeClr val="tx1">
                  <a:lumMod val="75000"/>
                </a:schemeClr>
              </a:solidFill>
            </a:endParaRPr>
          </a:p>
        </p:txBody>
      </p:sp>
      <p:sp>
        <p:nvSpPr>
          <p:cNvPr id="259075" name="Rectangle 3"/>
          <p:cNvSpPr>
            <a:spLocks noGrp="1" noChangeArrowheads="1"/>
          </p:cNvSpPr>
          <p:nvPr>
            <p:ph idx="1"/>
          </p:nvPr>
        </p:nvSpPr>
        <p:spPr>
          <a:xfrm>
            <a:off x="563431" y="1368235"/>
            <a:ext cx="8111045" cy="2517966"/>
          </a:xfrm>
        </p:spPr>
        <p:txBody>
          <a:bodyPr>
            <a:normAutofit fontScale="70000" lnSpcReduction="20000"/>
          </a:bodyPr>
          <a:lstStyle/>
          <a:p>
            <a:pPr>
              <a:lnSpc>
                <a:spcPct val="80000"/>
              </a:lnSpc>
              <a:buFont typeface="Wingdings" charset="2"/>
              <a:buChar char="v"/>
            </a:pPr>
            <a:endParaRPr lang="en-US" sz="2800" dirty="0" smtClean="0"/>
          </a:p>
          <a:p>
            <a:pPr marL="0" indent="0">
              <a:lnSpc>
                <a:spcPct val="80000"/>
              </a:lnSpc>
              <a:buNone/>
            </a:pPr>
            <a:endParaRPr lang="en-US" sz="2800" dirty="0">
              <a:solidFill>
                <a:schemeClr val="tx1">
                  <a:lumMod val="75000"/>
                </a:schemeClr>
              </a:solidFill>
            </a:endParaRPr>
          </a:p>
          <a:p>
            <a:pPr>
              <a:buFont typeface="Wingdings" charset="2"/>
              <a:buChar char="u"/>
            </a:pPr>
            <a:r>
              <a:rPr lang="en-US" sz="2800" dirty="0">
                <a:solidFill>
                  <a:schemeClr val="tx1">
                    <a:lumMod val="75000"/>
                  </a:schemeClr>
                </a:solidFill>
              </a:rPr>
              <a:t>Vocational guidance specific to </a:t>
            </a:r>
            <a:r>
              <a:rPr lang="en-US" sz="2800" dirty="0" smtClean="0">
                <a:solidFill>
                  <a:schemeClr val="tx1">
                    <a:lumMod val="75000"/>
                  </a:schemeClr>
                </a:solidFill>
              </a:rPr>
              <a:t>deafness-related issues</a:t>
            </a:r>
          </a:p>
          <a:p>
            <a:pPr>
              <a:lnSpc>
                <a:spcPct val="80000"/>
              </a:lnSpc>
              <a:buFont typeface="Wingdings" charset="2"/>
              <a:buChar char="u"/>
            </a:pPr>
            <a:endParaRPr lang="en-US" sz="2800" dirty="0">
              <a:solidFill>
                <a:schemeClr val="tx1">
                  <a:lumMod val="75000"/>
                </a:schemeClr>
              </a:solidFill>
            </a:endParaRPr>
          </a:p>
          <a:p>
            <a:pPr>
              <a:buFont typeface="Wingdings" charset="2"/>
              <a:buChar char="u"/>
            </a:pPr>
            <a:r>
              <a:rPr lang="en-US" sz="2800" dirty="0">
                <a:solidFill>
                  <a:schemeClr val="tx1">
                    <a:lumMod val="75000"/>
                  </a:schemeClr>
                </a:solidFill>
              </a:rPr>
              <a:t>Liaison between school careers personnel and teachers of the deaf</a:t>
            </a:r>
          </a:p>
          <a:p>
            <a:pPr>
              <a:lnSpc>
                <a:spcPct val="110000"/>
              </a:lnSpc>
              <a:buFont typeface="Wingdings" charset="2"/>
              <a:buChar char="u"/>
            </a:pPr>
            <a:endParaRPr lang="en-US" sz="2800" dirty="0">
              <a:solidFill>
                <a:schemeClr val="tx1">
                  <a:lumMod val="75000"/>
                </a:schemeClr>
              </a:solidFill>
            </a:endParaRPr>
          </a:p>
          <a:p>
            <a:pPr>
              <a:buFont typeface="Wingdings" charset="2"/>
              <a:buChar char="u"/>
            </a:pPr>
            <a:r>
              <a:rPr lang="en-AU" sz="2800" dirty="0">
                <a:solidFill>
                  <a:schemeClr val="tx1">
                    <a:lumMod val="75000"/>
                  </a:schemeClr>
                </a:solidFill>
              </a:rPr>
              <a:t>H</a:t>
            </a:r>
            <a:r>
              <a:rPr lang="en-AU" sz="2800" dirty="0" smtClean="0">
                <a:solidFill>
                  <a:schemeClr val="tx1">
                    <a:lumMod val="75000"/>
                  </a:schemeClr>
                </a:solidFill>
              </a:rPr>
              <a:t>elp </a:t>
            </a:r>
            <a:r>
              <a:rPr lang="en-AU" sz="2800" dirty="0">
                <a:solidFill>
                  <a:schemeClr val="tx1">
                    <a:lumMod val="75000"/>
                  </a:schemeClr>
                </a:solidFill>
              </a:rPr>
              <a:t>to identify foreclosed choices, </a:t>
            </a:r>
            <a:r>
              <a:rPr lang="en-AU" sz="2800" dirty="0" smtClean="0">
                <a:solidFill>
                  <a:schemeClr val="tx1">
                    <a:lumMod val="75000"/>
                  </a:schemeClr>
                </a:solidFill>
              </a:rPr>
              <a:t>analyse </a:t>
            </a:r>
            <a:r>
              <a:rPr lang="en-AU" sz="2800" dirty="0">
                <a:solidFill>
                  <a:schemeClr val="tx1">
                    <a:lumMod val="75000"/>
                  </a:schemeClr>
                </a:solidFill>
              </a:rPr>
              <a:t>perception of </a:t>
            </a:r>
            <a:r>
              <a:rPr lang="en-AU" sz="2800" dirty="0" smtClean="0">
                <a:solidFill>
                  <a:schemeClr val="tx1">
                    <a:lumMod val="75000"/>
                  </a:schemeClr>
                </a:solidFill>
              </a:rPr>
              <a:t>barriers</a:t>
            </a:r>
            <a:r>
              <a:rPr lang="en-AU" sz="2800" dirty="0">
                <a:solidFill>
                  <a:schemeClr val="tx1">
                    <a:lumMod val="75000"/>
                  </a:schemeClr>
                </a:solidFill>
              </a:rPr>
              <a:t>,</a:t>
            </a:r>
            <a:r>
              <a:rPr lang="en-AU" sz="2800" dirty="0" smtClean="0">
                <a:solidFill>
                  <a:schemeClr val="tx1">
                    <a:lumMod val="75000"/>
                  </a:schemeClr>
                </a:solidFill>
              </a:rPr>
              <a:t> </a:t>
            </a:r>
            <a:r>
              <a:rPr lang="en-AU" sz="2800" dirty="0">
                <a:solidFill>
                  <a:schemeClr val="tx1">
                    <a:lumMod val="75000"/>
                  </a:schemeClr>
                </a:solidFill>
              </a:rPr>
              <a:t>modify </a:t>
            </a:r>
            <a:r>
              <a:rPr lang="en-AU" sz="2800" dirty="0" smtClean="0">
                <a:solidFill>
                  <a:schemeClr val="tx1">
                    <a:lumMod val="75000"/>
                  </a:schemeClr>
                </a:solidFill>
              </a:rPr>
              <a:t>self</a:t>
            </a:r>
            <a:r>
              <a:rPr lang="en-AU" sz="2800" dirty="0">
                <a:solidFill>
                  <a:schemeClr val="tx1">
                    <a:lumMod val="75000"/>
                  </a:schemeClr>
                </a:solidFill>
              </a:rPr>
              <a:t>-efficacy </a:t>
            </a:r>
            <a:r>
              <a:rPr lang="en-AU" sz="2800" dirty="0" smtClean="0">
                <a:solidFill>
                  <a:schemeClr val="tx1">
                    <a:lumMod val="75000"/>
                  </a:schemeClr>
                </a:solidFill>
              </a:rPr>
              <a:t>beliefs</a:t>
            </a:r>
            <a:endParaRPr lang="en-US" sz="2800" dirty="0">
              <a:solidFill>
                <a:schemeClr val="tx1">
                  <a:lumMod val="75000"/>
                </a:schemeClr>
              </a:solidFill>
            </a:endParaRPr>
          </a:p>
          <a:p>
            <a:pPr marL="0" indent="0">
              <a:lnSpc>
                <a:spcPct val="80000"/>
              </a:lnSpc>
              <a:buNone/>
            </a:pPr>
            <a:endParaRPr lang="en-US" sz="2700" dirty="0"/>
          </a:p>
          <a:p>
            <a:pPr>
              <a:lnSpc>
                <a:spcPct val="80000"/>
              </a:lnSpc>
              <a:buFont typeface="Wingdings" charset="0"/>
              <a:buChar char="v"/>
            </a:pPr>
            <a:endParaRPr lang="en-US" sz="2300" dirty="0"/>
          </a:p>
          <a:p>
            <a:pPr>
              <a:lnSpc>
                <a:spcPct val="80000"/>
              </a:lnSpc>
              <a:buFont typeface="Wingdings" charset="0"/>
              <a:buNone/>
            </a:pPr>
            <a:endParaRPr lang="en-US" sz="2300" dirty="0"/>
          </a:p>
          <a:p>
            <a:pPr>
              <a:lnSpc>
                <a:spcPct val="80000"/>
              </a:lnSpc>
            </a:pPr>
            <a:endParaRPr lang="en-US" sz="1800" dirty="0"/>
          </a:p>
        </p:txBody>
      </p:sp>
      <p:pic>
        <p:nvPicPr>
          <p:cNvPr id="6" name="Picture 5"/>
          <p:cNvPicPr>
            <a:picLocks noChangeAspect="1"/>
          </p:cNvPicPr>
          <p:nvPr/>
        </p:nvPicPr>
        <p:blipFill>
          <a:blip r:embed="rId5"/>
          <a:stretch>
            <a:fillRect/>
          </a:stretch>
        </p:blipFill>
        <p:spPr>
          <a:xfrm>
            <a:off x="6509064" y="400050"/>
            <a:ext cx="2342095" cy="1675937"/>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3657600"/>
            <a:ext cx="812800" cy="609600"/>
          </a:xfrm>
          <a:prstGeom prst="rect">
            <a:avLst/>
          </a:prstGeom>
        </p:spPr>
      </p:pic>
    </p:spTree>
    <p:extLst>
      <p:ext uri="{BB962C8B-B14F-4D97-AF65-F5344CB8AC3E}">
        <p14:creationId xmlns:p14="http://schemas.microsoft.com/office/powerpoint/2010/main" val="2346041861"/>
      </p:ext>
    </p:extLst>
  </p:cSld>
  <p:clrMapOvr>
    <a:masterClrMapping/>
  </p:clrMapOvr>
  <mc:AlternateContent xmlns:mc="http://schemas.openxmlformats.org/markup-compatibility/2006" xmlns:p14="http://schemas.microsoft.com/office/powerpoint/2010/main">
    <mc:Choice Requires="p14">
      <p:transition spd="slow" p14:dur="2000" advTm="68038"/>
    </mc:Choice>
    <mc:Fallback xmlns="">
      <p:transition xmlns:p14="http://schemas.microsoft.com/office/powerpoint/2010/main" spd="slow" advTm="6803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Section Slide 1">
  <a:themeElements>
    <a:clrScheme name="VDEI Colours 1">
      <a:dk1>
        <a:srgbClr val="606060"/>
      </a:dk1>
      <a:lt1>
        <a:srgbClr val="FFFFFF"/>
      </a:lt1>
      <a:dk2>
        <a:srgbClr val="EF4123"/>
      </a:dk2>
      <a:lt2>
        <a:srgbClr val="FFFFFF"/>
      </a:lt2>
      <a:accent1>
        <a:srgbClr val="EF4123"/>
      </a:accent1>
      <a:accent2>
        <a:srgbClr val="B22F16"/>
      </a:accent2>
      <a:accent3>
        <a:srgbClr val="606060"/>
      </a:accent3>
      <a:accent4>
        <a:srgbClr val="E27262"/>
      </a:accent4>
      <a:accent5>
        <a:srgbClr val="F47521"/>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ction Slide 2">
  <a:themeElements>
    <a:clrScheme name="VDEI Colours 1">
      <a:dk1>
        <a:srgbClr val="606060"/>
      </a:dk1>
      <a:lt1>
        <a:srgbClr val="FFFFFF"/>
      </a:lt1>
      <a:dk2>
        <a:srgbClr val="EF4123"/>
      </a:dk2>
      <a:lt2>
        <a:srgbClr val="FFFFFF"/>
      </a:lt2>
      <a:accent1>
        <a:srgbClr val="EF4123"/>
      </a:accent1>
      <a:accent2>
        <a:srgbClr val="B22F16"/>
      </a:accent2>
      <a:accent3>
        <a:srgbClr val="606060"/>
      </a:accent3>
      <a:accent4>
        <a:srgbClr val="E27262"/>
      </a:accent4>
      <a:accent5>
        <a:srgbClr val="F47521"/>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DEI Text Ribbon bottom right">
  <a:themeElements>
    <a:clrScheme name="VDEI Colours 1">
      <a:dk1>
        <a:srgbClr val="606060"/>
      </a:dk1>
      <a:lt1>
        <a:srgbClr val="FFFFFF"/>
      </a:lt1>
      <a:dk2>
        <a:srgbClr val="EF4123"/>
      </a:dk2>
      <a:lt2>
        <a:srgbClr val="FFFFFF"/>
      </a:lt2>
      <a:accent1>
        <a:srgbClr val="EF4123"/>
      </a:accent1>
      <a:accent2>
        <a:srgbClr val="B22F16"/>
      </a:accent2>
      <a:accent3>
        <a:srgbClr val="606060"/>
      </a:accent3>
      <a:accent4>
        <a:srgbClr val="E27262"/>
      </a:accent4>
      <a:accent5>
        <a:srgbClr val="F47521"/>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VDEI Text NO Ribbon">
  <a:themeElements>
    <a:clrScheme name="VDEI Colours 1">
      <a:dk1>
        <a:srgbClr val="606060"/>
      </a:dk1>
      <a:lt1>
        <a:srgbClr val="FFFFFF"/>
      </a:lt1>
      <a:dk2>
        <a:srgbClr val="EF4123"/>
      </a:dk2>
      <a:lt2>
        <a:srgbClr val="FFFFFF"/>
      </a:lt2>
      <a:accent1>
        <a:srgbClr val="EF4123"/>
      </a:accent1>
      <a:accent2>
        <a:srgbClr val="B22F16"/>
      </a:accent2>
      <a:accent3>
        <a:srgbClr val="606060"/>
      </a:accent3>
      <a:accent4>
        <a:srgbClr val="E27262"/>
      </a:accent4>
      <a:accent5>
        <a:srgbClr val="F47521"/>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90F5FAE742D5478D917EE70B12AABF" ma:contentTypeVersion="15" ma:contentTypeDescription="Create a new document." ma:contentTypeScope="" ma:versionID="5bfb064b3746dd9a2f9d7ca8ab96a7ff">
  <xsd:schema xmlns:xsd="http://www.w3.org/2001/XMLSchema" xmlns:xs="http://www.w3.org/2001/XMLSchema" xmlns:p="http://schemas.microsoft.com/office/2006/metadata/properties" xmlns:ns2="de32acbc-2b23-4cb0-8478-fcee7d05ee32" xmlns:ns3="9fc8724d-89cc-402b-bbe0-7965213496a8" targetNamespace="http://schemas.microsoft.com/office/2006/metadata/properties" ma:root="true" ma:fieldsID="816a78cae2d44f0f71e3271cb5477d81" ns2:_="" ns3:_="">
    <xsd:import namespace="de32acbc-2b23-4cb0-8478-fcee7d05ee32"/>
    <xsd:import namespace="9fc8724d-89cc-402b-bbe0-7965213496a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3:SharedWithUsers" minOccurs="0"/>
                <xsd:element ref="ns3:SharedWithDetails"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2acbc-2b23-4cb0-8478-fcee7d05ee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ecc9ec28-b5bd-4f0a-bc79-a98376c03a48"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c8724d-89cc-402b-bbe0-7965213496a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4fda89a7-951f-4011-bc72-bc57ea0d0449}" ma:internalName="TaxCatchAll" ma:showField="CatchAllData" ma:web="9fc8724d-89cc-402b-bbe0-7965213496a8">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e32acbc-2b23-4cb0-8478-fcee7d05ee32">
      <Terms xmlns="http://schemas.microsoft.com/office/infopath/2007/PartnerControls"/>
    </lcf76f155ced4ddcb4097134ff3c332f>
    <TaxCatchAll xmlns="9fc8724d-89cc-402b-bbe0-7965213496a8" xsi:nil="true"/>
  </documentManagement>
</p:properties>
</file>

<file path=customXml/itemProps1.xml><?xml version="1.0" encoding="utf-8"?>
<ds:datastoreItem xmlns:ds="http://schemas.openxmlformats.org/officeDocument/2006/customXml" ds:itemID="{7BBB4F0B-F2A3-4631-B9E0-A131EC915C4F}"/>
</file>

<file path=customXml/itemProps2.xml><?xml version="1.0" encoding="utf-8"?>
<ds:datastoreItem xmlns:ds="http://schemas.openxmlformats.org/officeDocument/2006/customXml" ds:itemID="{5C814950-09C7-4933-8984-527401AF2498}"/>
</file>

<file path=customXml/itemProps3.xml><?xml version="1.0" encoding="utf-8"?>
<ds:datastoreItem xmlns:ds="http://schemas.openxmlformats.org/officeDocument/2006/customXml" ds:itemID="{C0950625-6303-426E-8DF1-57BE0896D907}"/>
</file>

<file path=docProps/app.xml><?xml version="1.0" encoding="utf-8"?>
<Properties xmlns="http://schemas.openxmlformats.org/officeDocument/2006/extended-properties" xmlns:vt="http://schemas.openxmlformats.org/officeDocument/2006/docPropsVTypes">
  <Template/>
  <TotalTime>905</TotalTime>
  <Words>2469</Words>
  <Application>Microsoft Macintosh PowerPoint</Application>
  <PresentationFormat>On-screen Show (16:9)</PresentationFormat>
  <Paragraphs>187</Paragraphs>
  <Slides>16</Slides>
  <Notes>16</Notes>
  <HiddenSlides>0</HiddenSlides>
  <MMClips>13</MMClips>
  <ScaleCrop>false</ScaleCrop>
  <HeadingPairs>
    <vt:vector size="4" baseType="variant">
      <vt:variant>
        <vt:lpstr>Theme</vt:lpstr>
      </vt:variant>
      <vt:variant>
        <vt:i4>4</vt:i4>
      </vt:variant>
      <vt:variant>
        <vt:lpstr>Slide Titles</vt:lpstr>
      </vt:variant>
      <vt:variant>
        <vt:i4>16</vt:i4>
      </vt:variant>
    </vt:vector>
  </HeadingPairs>
  <TitlesOfParts>
    <vt:vector size="20" baseType="lpstr">
      <vt:lpstr>Section Slide 1</vt:lpstr>
      <vt:lpstr>Section Slide 2</vt:lpstr>
      <vt:lpstr>VDEI Text Ribbon bottom right</vt:lpstr>
      <vt:lpstr>1_VDEI Text NO Ribbon</vt:lpstr>
      <vt:lpstr>SUPpORTING adolescents who are deaf or hard of hearing IN Transition TO POST-SCHOOL EDUCATION &amp; EMPLOYMENT</vt:lpstr>
      <vt:lpstr> Part 4 - Focus on postsecondary education</vt:lpstr>
      <vt:lpstr>Postsecondary education &amp; D/HH students  </vt:lpstr>
      <vt:lpstr>Griffith University Deaf Student Support Service study </vt:lpstr>
      <vt:lpstr>Factors associated with graduation for DHH students</vt:lpstr>
      <vt:lpstr>Disability Standards for Education (2005)</vt:lpstr>
      <vt:lpstr>VET sector in Victoria</vt:lpstr>
      <vt:lpstr>Supports in postsecondary education</vt:lpstr>
      <vt:lpstr>Summary of transition  needs</vt:lpstr>
      <vt:lpstr>Transition needs (cont.)</vt:lpstr>
      <vt:lpstr>Transition needs (cont.)</vt:lpstr>
      <vt:lpstr>Transition needs (cont.)</vt:lpstr>
      <vt:lpstr>Transition to post-school life</vt:lpstr>
      <vt:lpstr>References</vt:lpstr>
      <vt:lpstr>References (cont.)</vt:lpstr>
      <vt:lpstr>References (cont.)</vt:lpstr>
    </vt:vector>
  </TitlesOfParts>
  <Company>Seamer 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Brent Seamer</dc:creator>
  <cp:lastModifiedBy>Renee Punch</cp:lastModifiedBy>
  <cp:revision>33</cp:revision>
  <cp:lastPrinted>2015-04-30T23:46:38Z</cp:lastPrinted>
  <dcterms:created xsi:type="dcterms:W3CDTF">2014-10-06T11:05:17Z</dcterms:created>
  <dcterms:modified xsi:type="dcterms:W3CDTF">2015-09-11T04:12:19Z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0x0101007A90F5FAE742D5478D917EE70B12AABF</vt:lpwstr>
  </property>
</Properties>
</file>