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wma" ContentType="audio/unknown"/>
  <Default Extension="rels" ContentType="application/vnd.openxmlformats-package.relationships+xml"/>
  <Default Extension="xml" ContentType="application/xml"/>
  <Default Extension="jpg" ContentType="image/jpeg"/>
  <Override PartName="/ppt/slides/slide12.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notesSlides/notesSlide5.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 id="2147483738" r:id="rId2"/>
    <p:sldMasterId id="2147483723" r:id="rId3"/>
    <p:sldMasterId id="2147483730" r:id="rId4"/>
  </p:sldMasterIdLst>
  <p:notesMasterIdLst>
    <p:notesMasterId r:id="rId17"/>
  </p:notesMasterIdLst>
  <p:handoutMasterIdLst>
    <p:handoutMasterId r:id="rId18"/>
  </p:handoutMasterIdLst>
  <p:sldIdLst>
    <p:sldId id="268" r:id="rId5"/>
    <p:sldId id="257" r:id="rId6"/>
    <p:sldId id="258" r:id="rId7"/>
    <p:sldId id="259" r:id="rId8"/>
    <p:sldId id="260" r:id="rId9"/>
    <p:sldId id="261" r:id="rId10"/>
    <p:sldId id="262" r:id="rId11"/>
    <p:sldId id="263" r:id="rId12"/>
    <p:sldId id="264" r:id="rId13"/>
    <p:sldId id="265" r:id="rId14"/>
    <p:sldId id="266" r:id="rId15"/>
    <p:sldId id="267"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69697" autoAdjust="0"/>
  </p:normalViewPr>
  <p:slideViewPr>
    <p:cSldViewPr snapToGrid="0" snapToObjects="1">
      <p:cViewPr>
        <p:scale>
          <a:sx n="100" d="100"/>
          <a:sy n="100" d="100"/>
        </p:scale>
        <p:origin x="-3496" y="-44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8" Type="http://schemas.openxmlformats.org/officeDocument/2006/relationships/slide" Target="slides/slide4.xml"/><Relationship Id="rId26" Type="http://schemas.openxmlformats.org/officeDocument/2006/relationships/customXml" Target="../customXml/item3.xml"/><Relationship Id="rId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notesMaster" Target="notesMasters/notesMaster1.xml"/><Relationship Id="rId7" Type="http://schemas.openxmlformats.org/officeDocument/2006/relationships/slide" Target="slides/slide3.xml"/><Relationship Id="rId25" Type="http://schemas.openxmlformats.org/officeDocument/2006/relationships/customXml" Target="../customXml/item2.xml"/><Relationship Id="rId20" Type="http://schemas.openxmlformats.org/officeDocument/2006/relationships/presProps" Target="presProps.xml"/><Relationship Id="rId16" Type="http://schemas.openxmlformats.org/officeDocument/2006/relationships/slide" Target="slides/slide12.xml"/><Relationship Id="rId2" Type="http://schemas.openxmlformats.org/officeDocument/2006/relationships/slideMaster" Target="slideMasters/slideMaster2.xml"/><Relationship Id="rId11"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 Target="slides/slide2.xml"/><Relationship Id="rId24" Type="http://schemas.openxmlformats.org/officeDocument/2006/relationships/customXml" Target="../customXml/item1.xml"/><Relationship Id="rId23" Type="http://schemas.openxmlformats.org/officeDocument/2006/relationships/tableStyles" Target="tableStyles.xml"/><Relationship Id="rId15" Type="http://schemas.openxmlformats.org/officeDocument/2006/relationships/slide" Target="slides/slide1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printerSettings" Target="printerSettings/printerSettings1.bin"/><Relationship Id="rId9" Type="http://schemas.openxmlformats.org/officeDocument/2006/relationships/slide" Target="slides/slide5.xml"/><Relationship Id="rId22" Type="http://schemas.openxmlformats.org/officeDocument/2006/relationships/theme" Target="theme/theme1.xml"/><Relationship Id="rId14" Type="http://schemas.openxmlformats.org/officeDocument/2006/relationships/slide" Target="slides/slide10.xml"/><Relationship Id="rId4"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085026-7EE5-F245-A532-47BEB5D47CB2}" type="datetimeFigureOut">
              <a:rPr lang="en-US" smtClean="0"/>
              <a:t>20/10/15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C0E943-9B65-1048-83B0-56AB78101C02}" type="slidenum">
              <a:rPr lang="en-US" smtClean="0"/>
              <a:t>‹#›</a:t>
            </a:fld>
            <a:endParaRPr lang="en-US"/>
          </a:p>
        </p:txBody>
      </p:sp>
    </p:spTree>
    <p:extLst>
      <p:ext uri="{BB962C8B-B14F-4D97-AF65-F5344CB8AC3E}">
        <p14:creationId xmlns:p14="http://schemas.microsoft.com/office/powerpoint/2010/main" val="2033603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C11DAB-35B6-A648-9C8C-7E377AD431B1}" type="datetimeFigureOut">
              <a:rPr lang="en-US" smtClean="0"/>
              <a:t>20/10/15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A7AF66-F2BC-9747-A286-05AD70626471}" type="slidenum">
              <a:rPr lang="en-US" smtClean="0"/>
              <a:t>‹#›</a:t>
            </a:fld>
            <a:endParaRPr lang="en-US"/>
          </a:p>
        </p:txBody>
      </p:sp>
    </p:spTree>
    <p:extLst>
      <p:ext uri="{BB962C8B-B14F-4D97-AF65-F5344CB8AC3E}">
        <p14:creationId xmlns:p14="http://schemas.microsoft.com/office/powerpoint/2010/main" val="22715904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a:r>
            <a:br>
              <a:rPr lang="en-US"/>
            </a:br>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1</a:t>
            </a:fld>
            <a:endParaRPr lang="en-US"/>
          </a:p>
        </p:txBody>
      </p:sp>
    </p:spTree>
    <p:extLst>
      <p:ext uri="{BB962C8B-B14F-4D97-AF65-F5344CB8AC3E}">
        <p14:creationId xmlns:p14="http://schemas.microsoft.com/office/powerpoint/2010/main" val="225181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298450"/>
            <a:ext cx="5057775" cy="2846388"/>
          </a:xfrm>
        </p:spPr>
      </p:sp>
      <p:sp>
        <p:nvSpPr>
          <p:cNvPr id="3" name="Notes Placeholder 2"/>
          <p:cNvSpPr>
            <a:spLocks noGrp="1"/>
          </p:cNvSpPr>
          <p:nvPr>
            <p:ph type="body" idx="1"/>
          </p:nvPr>
        </p:nvSpPr>
        <p:spPr>
          <a:xfrm>
            <a:off x="685800" y="3447143"/>
            <a:ext cx="5486400" cy="5503333"/>
          </a:xfrm>
        </p:spPr>
        <p:txBody>
          <a:bodyPr/>
          <a:lstStyle/>
          <a:p>
            <a:endParaRPr lang="en-US" sz="1400" baseline="0" dirty="0" smtClean="0"/>
          </a:p>
          <a:p>
            <a:r>
              <a:rPr lang="en-US" sz="1400" baseline="0" dirty="0" smtClean="0"/>
              <a:t>For example, in a Swedish study adults with hearing loss </a:t>
            </a:r>
            <a:r>
              <a:rPr lang="en-US" sz="1400" kern="1200" dirty="0" smtClean="0">
                <a:solidFill>
                  <a:schemeClr val="tx1"/>
                </a:solidFill>
                <a:effectLst/>
                <a:latin typeface="+mn-lt"/>
                <a:ea typeface="+mn-ea"/>
                <a:cs typeface="+mn-cs"/>
              </a:rPr>
              <a:t>performed basic memory and attention tasks in a simulated office with recordings of noise from an actual open-plan office. </a:t>
            </a:r>
            <a:r>
              <a:rPr lang="en-US" sz="1400" kern="1200" baseline="0" dirty="0" smtClean="0">
                <a:solidFill>
                  <a:schemeClr val="tx1"/>
                </a:solidFill>
                <a:effectLst/>
                <a:latin typeface="+mn-lt"/>
                <a:ea typeface="+mn-ea"/>
                <a:cs typeface="+mn-cs"/>
              </a:rPr>
              <a:t>C</a:t>
            </a:r>
            <a:r>
              <a:rPr lang="en-US" sz="1400" baseline="0" dirty="0" smtClean="0"/>
              <a:t>ompared with a matched group of adults without hearing loss, t</a:t>
            </a:r>
            <a:r>
              <a:rPr lang="en-US" sz="1400" kern="1200" dirty="0" smtClean="0">
                <a:solidFill>
                  <a:schemeClr val="tx1"/>
                </a:solidFill>
                <a:effectLst/>
                <a:latin typeface="+mn-lt"/>
                <a:ea typeface="+mn-ea"/>
                <a:cs typeface="+mn-cs"/>
              </a:rPr>
              <a:t>he DHH participants were more affected by noise</a:t>
            </a:r>
            <a:r>
              <a:rPr lang="en-US" sz="1400" kern="1200" baseline="0" dirty="0" smtClean="0">
                <a:solidFill>
                  <a:schemeClr val="tx1"/>
                </a:solidFill>
                <a:effectLst/>
                <a:latin typeface="+mn-lt"/>
                <a:ea typeface="+mn-ea"/>
                <a:cs typeface="+mn-cs"/>
              </a:rPr>
              <a:t>.  T</a:t>
            </a:r>
            <a:r>
              <a:rPr lang="en-US" sz="1400" kern="1200" dirty="0" smtClean="0">
                <a:solidFill>
                  <a:schemeClr val="tx1"/>
                </a:solidFill>
                <a:effectLst/>
                <a:latin typeface="+mn-lt"/>
                <a:ea typeface="+mn-ea"/>
                <a:cs typeface="+mn-cs"/>
              </a:rPr>
              <a:t>hey reported more fatigue, and had higher stress hormone levels</a:t>
            </a:r>
            <a:r>
              <a:rPr lang="en-AU" sz="1600" kern="1200" dirty="0" smtClean="0">
                <a:solidFill>
                  <a:schemeClr val="tx1"/>
                </a:solidFill>
                <a:effectLst/>
                <a:latin typeface="+mn-lt"/>
                <a:ea typeface="+mn-ea"/>
                <a:cs typeface="+mn-cs"/>
              </a:rPr>
              <a:t>.</a:t>
            </a:r>
            <a:r>
              <a:rPr lang="en-AU" sz="1600" kern="1200" baseline="0" dirty="0" smtClean="0">
                <a:solidFill>
                  <a:schemeClr val="tx1"/>
                </a:solidFill>
                <a:effectLst/>
                <a:latin typeface="+mn-lt"/>
                <a:ea typeface="+mn-ea"/>
                <a:cs typeface="+mn-cs"/>
              </a:rPr>
              <a:t> </a:t>
            </a:r>
            <a:r>
              <a:rPr lang="en-US" sz="1400" kern="1200" baseline="0" dirty="0" smtClean="0">
                <a:solidFill>
                  <a:schemeClr val="tx1"/>
                </a:solidFill>
                <a:effectLst/>
                <a:latin typeface="+mn-lt"/>
                <a:ea typeface="+mn-ea"/>
                <a:cs typeface="+mn-cs"/>
              </a:rPr>
              <a:t>E</a:t>
            </a:r>
            <a:r>
              <a:rPr lang="en-US" sz="1400" kern="1200" baseline="0" dirty="0" smtClean="0">
                <a:solidFill>
                  <a:schemeClr val="tx1"/>
                </a:solidFill>
                <a:effectLst/>
              </a:rPr>
              <a:t>ven people  </a:t>
            </a:r>
            <a:r>
              <a:rPr lang="en-US" sz="1400" kern="1200" dirty="0" smtClean="0">
                <a:solidFill>
                  <a:schemeClr val="tx1"/>
                </a:solidFill>
                <a:effectLst/>
              </a:rPr>
              <a:t>with mild to moderate</a:t>
            </a:r>
            <a:r>
              <a:rPr lang="en-US" sz="1400" kern="1200" baseline="0" dirty="0" smtClean="0">
                <a:solidFill>
                  <a:schemeClr val="tx1"/>
                </a:solidFill>
                <a:effectLst/>
              </a:rPr>
              <a:t> hearing loss</a:t>
            </a:r>
            <a:r>
              <a:rPr lang="en-US" sz="1400" kern="1200" dirty="0" smtClean="0">
                <a:solidFill>
                  <a:schemeClr val="tx1"/>
                </a:solidFill>
                <a:effectLst/>
              </a:rPr>
              <a:t> used significantly more effort in work-related tasks than the hearing control group. </a:t>
            </a:r>
            <a:r>
              <a:rPr lang="en-US" sz="1400" kern="1200" baseline="0" dirty="0" smtClean="0">
                <a:solidFill>
                  <a:schemeClr val="tx1"/>
                </a:solidFill>
                <a:effectLst/>
              </a:rPr>
              <a:t>This c</a:t>
            </a:r>
            <a:r>
              <a:rPr lang="en-US" sz="1400" baseline="0" dirty="0" smtClean="0"/>
              <a:t>onfirms the load in terms of additional effort and stress many DHH workers face daily, and the physiological effects on them. </a:t>
            </a:r>
            <a:endParaRPr lang="en-AU" sz="1200" kern="1200" dirty="0" smtClean="0">
              <a:solidFill>
                <a:schemeClr val="tx1"/>
              </a:solidFill>
              <a:effectLst/>
              <a:latin typeface="+mn-lt"/>
              <a:ea typeface="+mn-ea"/>
              <a:cs typeface="+mn-cs"/>
            </a:endParaRPr>
          </a:p>
          <a:p>
            <a:endParaRPr lang="en-US" sz="1400"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B1343D-CB0F-1A47-8482-FE1972023963}" type="slidenum">
              <a:rPr lang="en-US" smtClean="0"/>
              <a:t>10</a:t>
            </a:fld>
            <a:endParaRPr lang="en-US"/>
          </a:p>
        </p:txBody>
      </p:sp>
    </p:spTree>
    <p:extLst>
      <p:ext uri="{BB962C8B-B14F-4D97-AF65-F5344CB8AC3E}">
        <p14:creationId xmlns:p14="http://schemas.microsoft.com/office/powerpoint/2010/main" val="543748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return to the sorts of adjustments</a:t>
            </a:r>
            <a:r>
              <a:rPr lang="en-US" sz="1200" kern="1200" baseline="0" dirty="0" smtClean="0">
                <a:solidFill>
                  <a:schemeClr val="tx1"/>
                </a:solidFill>
                <a:effectLst/>
                <a:latin typeface="+mn-lt"/>
                <a:ea typeface="+mn-ea"/>
                <a:cs typeface="+mn-cs"/>
              </a:rPr>
              <a:t> and accommodations that people with hearing loss may need in the workplace, these are some, both informal and more formal that are commonly used. M</a:t>
            </a:r>
            <a:r>
              <a:rPr lang="en-US" sz="1200" kern="1200" dirty="0" smtClean="0">
                <a:solidFill>
                  <a:schemeClr val="tx1"/>
                </a:solidFill>
                <a:effectLst/>
                <a:latin typeface="+mn-lt"/>
                <a:ea typeface="+mn-ea"/>
                <a:cs typeface="+mn-cs"/>
              </a:rPr>
              <a:t>any are simple and cost little or nothing, such as improving lighting or re-arranging furniture so that the person can see others better.</a:t>
            </a:r>
            <a:r>
              <a:rPr lang="en-US" sz="1200" u="none" strike="noStrike"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Others may involve more cost, sometimes just</a:t>
            </a:r>
            <a:r>
              <a:rPr lang="en-US" sz="1200" kern="1200" baseline="0" dirty="0" smtClean="0">
                <a:solidFill>
                  <a:schemeClr val="tx1"/>
                </a:solidFill>
                <a:effectLst/>
                <a:latin typeface="+mn-lt"/>
                <a:ea typeface="+mn-ea"/>
                <a:cs typeface="+mn-cs"/>
              </a:rPr>
              <a:t> an initial outlay for a piece of equipment. And thing such as interpreters and real-time captioning will be more costly. </a:t>
            </a:r>
            <a:endParaRPr lang="en-US" baseline="0" dirty="0" smtClean="0"/>
          </a:p>
          <a:p>
            <a:endParaRPr lang="en-US" dirty="0" smtClean="0"/>
          </a:p>
          <a:p>
            <a:r>
              <a:rPr lang="en-US" sz="1200" kern="1200" dirty="0" smtClean="0">
                <a:solidFill>
                  <a:schemeClr val="tx1"/>
                </a:solidFill>
                <a:effectLst/>
                <a:latin typeface="+mn-lt"/>
                <a:ea typeface="+mn-ea"/>
                <a:cs typeface="+mn-cs"/>
              </a:rPr>
              <a:t>Under Australian legislation (the Disability Discrimination Act 1992) employers are required to make reasonable adjustments,</a:t>
            </a:r>
            <a:r>
              <a:rPr lang="en-US" sz="1200" kern="1200" baseline="0" dirty="0" smtClean="0">
                <a:solidFill>
                  <a:schemeClr val="tx1"/>
                </a:solidFill>
                <a:effectLst/>
                <a:latin typeface="+mn-lt"/>
                <a:ea typeface="+mn-ea"/>
                <a:cs typeface="+mn-cs"/>
              </a:rPr>
              <a:t> and there can be financial assistance provided. </a:t>
            </a:r>
            <a:endParaRPr lang="en-US" dirty="0"/>
          </a:p>
        </p:txBody>
      </p:sp>
      <p:sp>
        <p:nvSpPr>
          <p:cNvPr id="4" name="Slide Number Placeholder 3"/>
          <p:cNvSpPr>
            <a:spLocks noGrp="1"/>
          </p:cNvSpPr>
          <p:nvPr>
            <p:ph type="sldNum" sz="quarter" idx="10"/>
          </p:nvPr>
        </p:nvSpPr>
        <p:spPr/>
        <p:txBody>
          <a:bodyPr/>
          <a:lstStyle/>
          <a:p>
            <a:fld id="{C2FEB848-CEDC-BD45-9EF2-96EAEA4CBB59}" type="slidenum">
              <a:rPr lang="en-US" smtClean="0"/>
              <a:t>11</a:t>
            </a:fld>
            <a:endParaRPr lang="en-US"/>
          </a:p>
        </p:txBody>
      </p:sp>
    </p:spTree>
    <p:extLst>
      <p:ext uri="{BB962C8B-B14F-4D97-AF65-F5344CB8AC3E}">
        <p14:creationId xmlns:p14="http://schemas.microsoft.com/office/powerpoint/2010/main" val="2784630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a:t>
            </a:r>
            <a:r>
              <a:rPr lang="en-US" sz="1200" kern="1200" baseline="0" dirty="0" smtClean="0">
                <a:solidFill>
                  <a:schemeClr val="tx1"/>
                </a:solidFill>
                <a:effectLst/>
                <a:latin typeface="+mn-lt"/>
                <a:ea typeface="+mn-ea"/>
                <a:cs typeface="+mn-cs"/>
              </a:rPr>
              <a:t>the</a:t>
            </a:r>
            <a:r>
              <a:rPr lang="en-US" sz="1200" kern="1200" dirty="0" smtClean="0">
                <a:solidFill>
                  <a:schemeClr val="tx1"/>
                </a:solidFill>
                <a:effectLst/>
                <a:latin typeface="+mn-lt"/>
                <a:ea typeface="+mn-ea"/>
                <a:cs typeface="+mn-cs"/>
              </a:rPr>
              <a:t> Employment Assistance Fund, a federal government initiative through Job Access, provides funds to people with disability or their employer for adjustments. These can be things such as </a:t>
            </a:r>
            <a:r>
              <a:rPr lang="en-AU" sz="1200" kern="1200" dirty="0" smtClean="0">
                <a:solidFill>
                  <a:schemeClr val="tx1"/>
                </a:solidFill>
                <a:effectLst/>
                <a:latin typeface="+mn-lt"/>
                <a:ea typeface="+mn-ea"/>
                <a:cs typeface="+mn-cs"/>
              </a:rPr>
              <a:t>adaptive equipment for the workplace, information and communication devices, </a:t>
            </a:r>
            <a:r>
              <a:rPr lang="en-AU" sz="1200" kern="1200" dirty="0" err="1" smtClean="0">
                <a:solidFill>
                  <a:schemeClr val="tx1"/>
                </a:solidFill>
                <a:effectLst/>
                <a:latin typeface="+mn-lt"/>
                <a:ea typeface="+mn-ea"/>
                <a:cs typeface="+mn-cs"/>
              </a:rPr>
              <a:t>Auslan</a:t>
            </a:r>
            <a:r>
              <a:rPr lang="en-AU" sz="1200" kern="1200" dirty="0" smtClean="0">
                <a:solidFill>
                  <a:schemeClr val="tx1"/>
                </a:solidFill>
                <a:effectLst/>
                <a:latin typeface="+mn-lt"/>
                <a:ea typeface="+mn-ea"/>
                <a:cs typeface="+mn-cs"/>
              </a:rPr>
              <a:t> interpreting, live captioning, and deafness awareness training to managers and co-workers.</a:t>
            </a:r>
          </a:p>
          <a:p>
            <a:r>
              <a:rPr lang="en-US" sz="1200" baseline="0" dirty="0" smtClean="0">
                <a:solidFill>
                  <a:schemeClr val="tx2"/>
                </a:solidFill>
              </a:rPr>
              <a:t>This also applies to people who are self-employed. </a:t>
            </a:r>
          </a:p>
          <a:p>
            <a:r>
              <a:rPr lang="en-US" sz="1200" baseline="0" dirty="0" smtClean="0">
                <a:solidFill>
                  <a:schemeClr val="tx2"/>
                </a:solidFill>
              </a:rPr>
              <a:t> </a:t>
            </a:r>
          </a:p>
          <a:p>
            <a:r>
              <a:rPr lang="en-US" dirty="0" smtClean="0"/>
              <a:t>Currently, up to $6000 per</a:t>
            </a:r>
            <a:r>
              <a:rPr lang="en-US" baseline="0" dirty="0" smtClean="0"/>
              <a:t> year</a:t>
            </a:r>
            <a:r>
              <a:rPr lang="en-US" dirty="0" smtClean="0"/>
              <a:t> can be used for interpreting or live captioning for meetings, etc. And</a:t>
            </a:r>
            <a:r>
              <a:rPr lang="en-US" baseline="0" dirty="0" smtClean="0"/>
              <a:t> t</a:t>
            </a:r>
            <a:r>
              <a:rPr lang="en-US" dirty="0" smtClean="0"/>
              <a:t>he</a:t>
            </a:r>
            <a:r>
              <a:rPr lang="en-US" baseline="0" dirty="0" smtClean="0"/>
              <a:t> cost of an </a:t>
            </a:r>
            <a:r>
              <a:rPr lang="en-US" dirty="0" err="1" smtClean="0"/>
              <a:t>iPad</a:t>
            </a:r>
            <a:r>
              <a:rPr lang="en-US" dirty="0" smtClean="0"/>
              <a:t> for receiving </a:t>
            </a:r>
            <a:r>
              <a:rPr lang="en-US" dirty="0" smtClean="0"/>
              <a:t>captioning</a:t>
            </a:r>
            <a:r>
              <a:rPr lang="en-US" dirty="0" smtClean="0"/>
              <a:t>,</a:t>
            </a:r>
            <a:r>
              <a:rPr lang="en-US" baseline="0" dirty="0" smtClean="0"/>
              <a:t> and some assistive listening devices, may be claimed  (although not hearing aids or cochlear implants).</a:t>
            </a:r>
          </a:p>
          <a:p>
            <a:r>
              <a:rPr lang="en-US" baseline="0" dirty="0" smtClean="0"/>
              <a:t>This is the end of Part 3 of the presentation. The next and final part will cover postsecondary education.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FEB848-CEDC-BD45-9EF2-96EAEA4CBB59}" type="slidenum">
              <a:rPr lang="en-US" smtClean="0"/>
              <a:t>12</a:t>
            </a:fld>
            <a:endParaRPr lang="en-US"/>
          </a:p>
        </p:txBody>
      </p:sp>
    </p:spTree>
    <p:extLst>
      <p:ext uri="{BB962C8B-B14F-4D97-AF65-F5344CB8AC3E}">
        <p14:creationId xmlns:p14="http://schemas.microsoft.com/office/powerpoint/2010/main" val="384978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 </a:t>
            </a:r>
            <a:r>
              <a:rPr lang="en-US" sz="1200" kern="1200" dirty="0" smtClean="0">
                <a:solidFill>
                  <a:schemeClr val="tx1"/>
                </a:solidFill>
                <a:effectLst/>
                <a:latin typeface="+mn-lt"/>
                <a:ea typeface="+mn-ea"/>
                <a:cs typeface="+mn-cs"/>
              </a:rPr>
              <a:t>It’s important</a:t>
            </a:r>
            <a:r>
              <a:rPr lang="en-US" sz="1200" kern="1200" baseline="0" dirty="0" smtClean="0">
                <a:solidFill>
                  <a:schemeClr val="tx1"/>
                </a:solidFill>
                <a:effectLst/>
                <a:latin typeface="+mn-lt"/>
                <a:ea typeface="+mn-ea"/>
                <a:cs typeface="+mn-cs"/>
              </a:rPr>
              <a:t> not to </a:t>
            </a:r>
            <a:r>
              <a:rPr lang="en-US" sz="1200" kern="1200" dirty="0" smtClean="0">
                <a:solidFill>
                  <a:schemeClr val="tx1"/>
                </a:solidFill>
                <a:effectLst/>
                <a:latin typeface="+mn-lt"/>
                <a:ea typeface="+mn-ea"/>
                <a:cs typeface="+mn-cs"/>
              </a:rPr>
              <a:t>have limited expectations</a:t>
            </a:r>
            <a:r>
              <a:rPr lang="en-US" sz="1200" kern="1200" baseline="0" dirty="0" smtClean="0">
                <a:solidFill>
                  <a:schemeClr val="tx1"/>
                </a:solidFill>
                <a:effectLst/>
                <a:latin typeface="+mn-lt"/>
                <a:ea typeface="+mn-ea"/>
                <a:cs typeface="+mn-cs"/>
              </a:rPr>
              <a:t> of the sorts of occupations students who are D/HH should aspire to. At the same time, we need to understand the challenges they are likely to face and help them to be best prepared to deal with them when they arise.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3895B4-2DEC-5646-9D06-93BF314DBC1B}" type="slidenum">
              <a:rPr lang="en-US" smtClean="0"/>
              <a:t>2</a:t>
            </a:fld>
            <a:endParaRPr lang="en-US"/>
          </a:p>
        </p:txBody>
      </p:sp>
    </p:spTree>
    <p:extLst>
      <p:ext uri="{BB962C8B-B14F-4D97-AF65-F5344CB8AC3E}">
        <p14:creationId xmlns:p14="http://schemas.microsoft.com/office/powerpoint/2010/main" val="332677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Sometimes students are unsure if their hearing loss will preclude them from entering particular occupations or doing certain jobs that interest them. Can I be a doctor? A nurse? Could I work on building sites? Could I be a teacher? Work in childcare? Parents and teachers often aren’t sure either.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most cases I’d</a:t>
            </a:r>
            <a:r>
              <a:rPr lang="en-US" sz="1200" kern="1200" baseline="0" dirty="0" smtClean="0">
                <a:solidFill>
                  <a:schemeClr val="tx1"/>
                </a:solidFill>
                <a:effectLst/>
                <a:latin typeface="+mn-lt"/>
                <a:ea typeface="+mn-ea"/>
                <a:cs typeface="+mn-cs"/>
              </a:rPr>
              <a:t> advise to s</a:t>
            </a:r>
            <a:r>
              <a:rPr lang="en-US" sz="1200" kern="1200" dirty="0" smtClean="0">
                <a:solidFill>
                  <a:schemeClr val="tx1"/>
                </a:solidFill>
                <a:effectLst/>
                <a:latin typeface="+mn-lt"/>
                <a:ea typeface="+mn-ea"/>
                <a:cs typeface="+mn-cs"/>
              </a:rPr>
              <a:t>tart by assuming that</a:t>
            </a:r>
            <a:r>
              <a:rPr lang="en-US" sz="1200" kern="1200" baseline="0" dirty="0" smtClean="0">
                <a:solidFill>
                  <a:schemeClr val="tx1"/>
                </a:solidFill>
                <a:effectLst/>
                <a:latin typeface="+mn-lt"/>
                <a:ea typeface="+mn-ea"/>
                <a:cs typeface="+mn-cs"/>
              </a:rPr>
              <a:t> it’s possible, and doing some research to find out more about it. </a:t>
            </a:r>
            <a:r>
              <a:rPr lang="en-AU" sz="1200" kern="1200" dirty="0" smtClean="0">
                <a:solidFill>
                  <a:schemeClr val="tx1"/>
                </a:solidFill>
                <a:effectLst/>
                <a:latin typeface="+mn-lt"/>
                <a:ea typeface="+mn-ea"/>
                <a:cs typeface="+mn-cs"/>
              </a:rPr>
              <a:t>While genuine barriers may exist to employment in some occupations for young people because of their hearing limitations, students might need encouragement to consider areas they might otherwise rule out prematurely.</a:t>
            </a:r>
            <a:r>
              <a:rPr lang="en-AU" dirty="0" smtClean="0">
                <a:effectLst/>
              </a:rPr>
              <a:t> </a:t>
            </a:r>
            <a:r>
              <a:rPr lang="en-US" sz="1200" kern="1200" dirty="0" smtClean="0">
                <a:solidFill>
                  <a:schemeClr val="tx1"/>
                </a:solidFill>
                <a:effectLst/>
                <a:latin typeface="+mn-lt"/>
                <a:ea typeface="+mn-ea"/>
                <a:cs typeface="+mn-cs"/>
              </a:rPr>
              <a:t>Many jobs that people who are D/HH would have been unable to do in the past are today possible with the use of technological and other accommodations. </a:t>
            </a:r>
          </a:p>
          <a:p>
            <a:r>
              <a:rPr lang="en-US" sz="1200" kern="1200" dirty="0" smtClean="0">
                <a:solidFill>
                  <a:schemeClr val="tx1"/>
                </a:solidFill>
                <a:effectLst/>
                <a:latin typeface="+mn-lt"/>
                <a:ea typeface="+mn-ea"/>
                <a:cs typeface="+mn-cs"/>
              </a:rPr>
              <a:t>Most teenagers like</a:t>
            </a:r>
            <a:r>
              <a:rPr lang="en-US" sz="1200" kern="1200" baseline="0" dirty="0" smtClean="0">
                <a:solidFill>
                  <a:schemeClr val="tx1"/>
                </a:solidFill>
                <a:effectLst/>
                <a:latin typeface="+mn-lt"/>
                <a:ea typeface="+mn-ea"/>
                <a:cs typeface="+mn-cs"/>
              </a:rPr>
              <a:t> searching the net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are interested in technology. Set a task of researching technologies that could help them in particular job, or just in postsecondary education or personal settings. Just </a:t>
            </a:r>
            <a:r>
              <a:rPr lang="en-US" sz="1200" kern="1200" baseline="0" dirty="0" err="1" smtClean="0">
                <a:solidFill>
                  <a:schemeClr val="tx1"/>
                </a:solidFill>
                <a:effectLst/>
                <a:latin typeface="+mn-lt"/>
                <a:ea typeface="+mn-ea"/>
                <a:cs typeface="+mn-cs"/>
              </a:rPr>
              <a:t>googling</a:t>
            </a:r>
            <a:r>
              <a:rPr lang="en-US" sz="1200" kern="1200" baseline="0" dirty="0" smtClean="0">
                <a:solidFill>
                  <a:schemeClr val="tx1"/>
                </a:solidFill>
                <a:effectLst/>
                <a:latin typeface="+mn-lt"/>
                <a:ea typeface="+mn-ea"/>
                <a:cs typeface="+mn-cs"/>
              </a:rPr>
              <a:t> the name of the job, for instance “paramedic and deaf’ will bring up examples of people with hearing loss in that job.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well, encourage </a:t>
            </a:r>
            <a:r>
              <a:rPr lang="en-US" dirty="0" smtClean="0"/>
              <a:t>students to ask at their</a:t>
            </a:r>
            <a:r>
              <a:rPr lang="en-US" baseline="0" dirty="0" smtClean="0"/>
              <a:t> </a:t>
            </a:r>
            <a:r>
              <a:rPr lang="en-US" dirty="0" smtClean="0"/>
              <a:t>audiology appointments. The</a:t>
            </a:r>
            <a:r>
              <a:rPr lang="en-US" baseline="0" dirty="0" smtClean="0"/>
              <a:t>ir audiologist should have a</a:t>
            </a:r>
            <a:r>
              <a:rPr lang="en-US" dirty="0" smtClean="0"/>
              <a:t> good knowledge of technology</a:t>
            </a:r>
            <a:r>
              <a:rPr lang="en-US" baseline="0" dirty="0" smtClean="0"/>
              <a:t> for different kinds of situations. They’ll need to know young person’s goals and activities to recommend devices to suit.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the students need to know about non-technological solutions in the workplace – things that people do that can be quite simple, for example, swapping tasks with a co-worker to avoid taking phone calls. </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CF158A-3E69-904D-9D5D-497B139F67C0}" type="slidenum">
              <a:rPr lang="en-US" smtClean="0"/>
              <a:t>3</a:t>
            </a:fld>
            <a:endParaRPr lang="en-US"/>
          </a:p>
        </p:txBody>
      </p:sp>
    </p:spTree>
    <p:extLst>
      <p:ext uri="{BB962C8B-B14F-4D97-AF65-F5344CB8AC3E}">
        <p14:creationId xmlns:p14="http://schemas.microsoft.com/office/powerpoint/2010/main" val="3936501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are all excellent Australian</a:t>
            </a:r>
            <a:r>
              <a:rPr lang="en-US" sz="1200" kern="1200" baseline="0" dirty="0" smtClean="0">
                <a:solidFill>
                  <a:schemeClr val="tx1"/>
                </a:solidFill>
                <a:effectLst/>
                <a:latin typeface="+mn-lt"/>
                <a:ea typeface="+mn-ea"/>
                <a:cs typeface="+mn-cs"/>
              </a:rPr>
              <a:t> websites that</a:t>
            </a:r>
            <a:r>
              <a:rPr lang="en-US" sz="1200" kern="1200" dirty="0" smtClean="0">
                <a:solidFill>
                  <a:schemeClr val="tx1"/>
                </a:solidFill>
                <a:effectLst/>
                <a:latin typeface="+mn-lt"/>
                <a:ea typeface="+mn-ea"/>
                <a:cs typeface="+mn-cs"/>
              </a:rPr>
              <a:t> have examples and stories of people who are D/HH in a variety of jobs and careers. </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Job Access is</a:t>
            </a:r>
            <a:r>
              <a:rPr lang="en-AU" sz="1200" kern="1200" baseline="0" dirty="0" smtClean="0">
                <a:solidFill>
                  <a:schemeClr val="tx1"/>
                </a:solidFill>
                <a:effectLst/>
                <a:latin typeface="+mn-lt"/>
                <a:ea typeface="+mn-ea"/>
                <a:cs typeface="+mn-cs"/>
              </a:rPr>
              <a:t> good for disability-related employment issues and offers online or telephone advice about workplace accommodations and other things. </a:t>
            </a: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AU" dirty="0" smtClean="0">
              <a:effectLst/>
            </a:endParaRPr>
          </a:p>
          <a:p>
            <a:endParaRPr lang="en-US" dirty="0"/>
          </a:p>
        </p:txBody>
      </p:sp>
      <p:sp>
        <p:nvSpPr>
          <p:cNvPr id="4" name="Slide Number Placeholder 3"/>
          <p:cNvSpPr>
            <a:spLocks noGrp="1"/>
          </p:cNvSpPr>
          <p:nvPr>
            <p:ph type="sldNum" sz="quarter" idx="10"/>
          </p:nvPr>
        </p:nvSpPr>
        <p:spPr/>
        <p:txBody>
          <a:bodyPr/>
          <a:lstStyle/>
          <a:p>
            <a:fld id="{DFCF158A-3E69-904D-9D5D-497B139F67C0}" type="slidenum">
              <a:rPr lang="en-US" smtClean="0"/>
              <a:t>4</a:t>
            </a:fld>
            <a:endParaRPr lang="en-US"/>
          </a:p>
        </p:txBody>
      </p:sp>
    </p:spTree>
    <p:extLst>
      <p:ext uri="{BB962C8B-B14F-4D97-AF65-F5344CB8AC3E}">
        <p14:creationId xmlns:p14="http://schemas.microsoft.com/office/powerpoint/2010/main" val="307606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It’s useful for students to have some</a:t>
            </a:r>
            <a:r>
              <a:rPr lang="en-US" b="0" baseline="0" dirty="0" smtClean="0"/>
              <a:t> basic knowledge of disability legislation and what the requirements are for employers. The commonwealth </a:t>
            </a:r>
            <a:r>
              <a:rPr lang="en-US" b="1" dirty="0" smtClean="0"/>
              <a:t>Disability</a:t>
            </a:r>
            <a:r>
              <a:rPr lang="en-US" b="1" baseline="0" dirty="0" smtClean="0"/>
              <a:t> Discrimination Act 1992 </a:t>
            </a:r>
            <a:r>
              <a:rPr lang="en-US" b="0" baseline="0" dirty="0" smtClean="0"/>
              <a:t>is the major piece of legislation in this area, and is designed to</a:t>
            </a:r>
            <a:r>
              <a:rPr lang="en-US" sz="1200" b="0" kern="1200" dirty="0" smtClean="0">
                <a:solidFill>
                  <a:schemeClr val="tx1"/>
                </a:solidFill>
                <a:latin typeface="+mn-lt"/>
                <a:ea typeface="+mn-ea"/>
                <a:cs typeface="+mn-cs"/>
              </a:rPr>
              <a:t> promote equal opportunity and access </a:t>
            </a:r>
            <a:r>
              <a:rPr lang="en-AU" sz="1200" kern="1200" dirty="0" smtClean="0">
                <a:solidFill>
                  <a:schemeClr val="tx1"/>
                </a:solidFill>
                <a:effectLst/>
                <a:latin typeface="+mn-lt"/>
                <a:ea typeface="+mn-ea"/>
                <a:cs typeface="+mn-cs"/>
              </a:rPr>
              <a:t>to education and employment </a:t>
            </a:r>
            <a:r>
              <a:rPr lang="en-US" sz="1200" b="0" kern="1200" dirty="0" smtClean="0">
                <a:solidFill>
                  <a:schemeClr val="tx1"/>
                </a:solidFill>
                <a:latin typeface="+mn-lt"/>
                <a:ea typeface="+mn-ea"/>
                <a:cs typeface="+mn-cs"/>
              </a:rPr>
              <a:t>for people with disability.</a:t>
            </a:r>
            <a:r>
              <a:rPr lang="en-US" sz="1200" b="0" kern="1200" baseline="0" dirty="0" smtClean="0">
                <a:solidFill>
                  <a:schemeClr val="tx1"/>
                </a:solidFill>
                <a:latin typeface="+mn-lt"/>
                <a:ea typeface="+mn-ea"/>
                <a:cs typeface="+mn-cs"/>
              </a:rPr>
              <a:t> As far as employment is concerned, it applies to all stages, from recruitment onwards.</a:t>
            </a:r>
            <a:endParaRPr lang="en-US" sz="1200" b="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It requires the avoidance of discrimination through making changes commonly referred to as "reasonable adjustments" or "reasonable accommodations.”</a:t>
            </a:r>
          </a:p>
          <a:p>
            <a:endParaRPr lang="en-US" dirty="0"/>
          </a:p>
        </p:txBody>
      </p:sp>
      <p:sp>
        <p:nvSpPr>
          <p:cNvPr id="4" name="Slide Number Placeholder 3"/>
          <p:cNvSpPr>
            <a:spLocks noGrp="1"/>
          </p:cNvSpPr>
          <p:nvPr>
            <p:ph type="sldNum" sz="quarter" idx="10"/>
          </p:nvPr>
        </p:nvSpPr>
        <p:spPr/>
        <p:txBody>
          <a:bodyPr/>
          <a:lstStyle/>
          <a:p>
            <a:fld id="{C2FEB848-CEDC-BD45-9EF2-96EAEA4CBB59}" type="slidenum">
              <a:rPr lang="en-US" smtClean="0"/>
              <a:t>5</a:t>
            </a:fld>
            <a:endParaRPr lang="en-US"/>
          </a:p>
        </p:txBody>
      </p:sp>
    </p:spTree>
    <p:extLst>
      <p:ext uri="{BB962C8B-B14F-4D97-AF65-F5344CB8AC3E}">
        <p14:creationId xmlns:p14="http://schemas.microsoft.com/office/powerpoint/2010/main" val="365155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latin typeface="+mn-lt"/>
                <a:ea typeface="+mn-ea"/>
                <a:cs typeface="+mn-cs"/>
              </a:rPr>
              <a:t>Many adjustments can be simple and have no cost involved, such as asking others to communicate by email, rather than by phone. </a:t>
            </a:r>
            <a:endParaRPr lang="en-US" dirty="0" smtClean="0"/>
          </a:p>
          <a:p>
            <a:r>
              <a:rPr lang="en-US" dirty="0" smtClean="0"/>
              <a:t>An adjustment</a:t>
            </a:r>
            <a:r>
              <a:rPr lang="en-US" baseline="0" dirty="0" smtClean="0"/>
              <a:t> is considered to be n</a:t>
            </a:r>
            <a:r>
              <a:rPr lang="en-US" dirty="0" smtClean="0"/>
              <a:t>ot reasonable if</a:t>
            </a:r>
            <a:r>
              <a:rPr lang="en-US" baseline="0" dirty="0" smtClean="0"/>
              <a:t> it involves changing the “inherent requirements” of the job.</a:t>
            </a:r>
            <a:endParaRPr lang="en-US" sz="1200" b="0" i="0" kern="1200" dirty="0" smtClean="0">
              <a:solidFill>
                <a:schemeClr val="tx1"/>
              </a:solidFill>
              <a:latin typeface="+mn-lt"/>
              <a:ea typeface="+mn-ea"/>
              <a:cs typeface="+mn-cs"/>
            </a:endParaRPr>
          </a:p>
          <a:p>
            <a:r>
              <a:rPr lang="en-US" dirty="0" smtClean="0"/>
              <a:t>Something</a:t>
            </a:r>
            <a:r>
              <a:rPr lang="en-US" baseline="0" dirty="0" smtClean="0"/>
              <a:t> is also considered not</a:t>
            </a:r>
            <a:r>
              <a:rPr lang="en-US" dirty="0" smtClean="0"/>
              <a:t> reasonable if it imposes “unjustifiable hardship” on the employer. The</a:t>
            </a:r>
            <a:r>
              <a:rPr lang="en-US" baseline="0" dirty="0" smtClean="0"/>
              <a:t> l</a:t>
            </a:r>
            <a:r>
              <a:rPr lang="en-US" dirty="0" smtClean="0"/>
              <a:t>egislation</a:t>
            </a:r>
            <a:r>
              <a:rPr lang="en-US" baseline="0" dirty="0" smtClean="0"/>
              <a:t> doesn’t define that, but a whole lot of factors can be taken into consideration, such as the financial situation of the employer, &amp; the potential costs of the adjustment.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think more large </a:t>
            </a:r>
            <a:r>
              <a:rPr lang="en-US" baseline="0" dirty="0" err="1" smtClean="0"/>
              <a:t>organisations</a:t>
            </a:r>
            <a:r>
              <a:rPr lang="en-US" baseline="0" dirty="0" smtClean="0"/>
              <a:t> these days are keen or at least willing to “embrace diversity” but there are always people who will be reluctant to employ people with any kind of disability, or to provide accommodations.</a:t>
            </a:r>
          </a:p>
          <a:p>
            <a:r>
              <a:rPr lang="en-US" dirty="0" smtClean="0"/>
              <a:t>Asserting your rights in the face of reluctance to provide accommodations can</a:t>
            </a:r>
            <a:r>
              <a:rPr lang="en-US" baseline="0" dirty="0" smtClean="0"/>
              <a:t> be </a:t>
            </a:r>
            <a:r>
              <a:rPr lang="en-US" dirty="0" smtClean="0"/>
              <a:t>very challenging,</a:t>
            </a:r>
            <a:r>
              <a:rPr lang="en-US" baseline="0" dirty="0" smtClean="0"/>
              <a:t> especially for a young, inexperienced person.</a:t>
            </a:r>
            <a:endParaRPr lang="en-US" dirty="0" smtClean="0"/>
          </a:p>
        </p:txBody>
      </p:sp>
      <p:sp>
        <p:nvSpPr>
          <p:cNvPr id="4" name="Slide Number Placeholder 3"/>
          <p:cNvSpPr>
            <a:spLocks noGrp="1"/>
          </p:cNvSpPr>
          <p:nvPr>
            <p:ph type="sldNum" sz="quarter" idx="10"/>
          </p:nvPr>
        </p:nvSpPr>
        <p:spPr/>
        <p:txBody>
          <a:bodyPr/>
          <a:lstStyle/>
          <a:p>
            <a:fld id="{C2FEB848-CEDC-BD45-9EF2-96EAEA4CBB59}" type="slidenum">
              <a:rPr lang="en-US" smtClean="0"/>
              <a:t>6</a:t>
            </a:fld>
            <a:endParaRPr lang="en-US"/>
          </a:p>
        </p:txBody>
      </p:sp>
    </p:spTree>
    <p:extLst>
      <p:ext uri="{BB962C8B-B14F-4D97-AF65-F5344CB8AC3E}">
        <p14:creationId xmlns:p14="http://schemas.microsoft.com/office/powerpoint/2010/main" val="318867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97A6C-A53F-F24F-B8F8-1D53C7EFCFA0}" type="slidenum">
              <a:rPr lang="en-US"/>
              <a:pPr/>
              <a:t>7</a:t>
            </a:fld>
            <a:endParaRPr lang="en-US"/>
          </a:p>
        </p:txBody>
      </p:sp>
      <p:sp>
        <p:nvSpPr>
          <p:cNvPr id="167938" name="Rectangle 2"/>
          <p:cNvSpPr>
            <a:spLocks noGrp="1" noRot="1" noChangeAspect="1" noChangeArrowheads="1" noTextEdit="1"/>
          </p:cNvSpPr>
          <p:nvPr>
            <p:ph type="sldImg"/>
          </p:nvPr>
        </p:nvSpPr>
        <p:spPr>
          <a:xfrm>
            <a:off x="1090613" y="368300"/>
            <a:ext cx="4860925" cy="2735263"/>
          </a:xfrm>
          <a:ln/>
          <a:extLst>
            <a:ext uri="{FAA26D3D-D897-4be2-8F04-BA451C77F1D7}">
              <ma14:placeholderFlag xmlns:ma14="http://schemas.microsoft.com/office/mac/drawingml/2011/main" val="1"/>
            </a:ext>
          </a:extLst>
        </p:spPr>
      </p:sp>
      <p:sp>
        <p:nvSpPr>
          <p:cNvPr id="167939" name="Rectangle 3"/>
          <p:cNvSpPr>
            <a:spLocks noGrp="1" noChangeArrowheads="1"/>
          </p:cNvSpPr>
          <p:nvPr>
            <p:ph type="body" idx="1"/>
          </p:nvPr>
        </p:nvSpPr>
        <p:spPr>
          <a:xfrm>
            <a:off x="686123" y="3371630"/>
            <a:ext cx="5485756" cy="5404610"/>
          </a:xfrm>
        </p:spPr>
        <p:txBody>
          <a:bodyPr/>
          <a:lstStyle/>
          <a:p>
            <a:pPr>
              <a:lnSpc>
                <a:spcPct val="90000"/>
              </a:lnSpc>
              <a:buFont typeface="Wingdings" charset="0"/>
              <a:buNone/>
            </a:pPr>
            <a:r>
              <a:rPr lang="en-US" sz="1600" kern="1200" baseline="0" dirty="0" smtClean="0">
                <a:solidFill>
                  <a:schemeClr val="tx1"/>
                </a:solidFill>
                <a:latin typeface="+mn-lt"/>
                <a:ea typeface="+mn-ea"/>
                <a:cs typeface="+mn-cs"/>
              </a:rPr>
              <a:t>Griffith University in Queensland has had a specific support program for DHH students for </a:t>
            </a:r>
            <a:r>
              <a:rPr lang="en-US" sz="1600" b="0" kern="1200" baseline="0" dirty="0" smtClean="0">
                <a:solidFill>
                  <a:schemeClr val="tx1"/>
                </a:solidFill>
                <a:latin typeface="+mn-lt"/>
                <a:ea typeface="+mn-ea"/>
                <a:cs typeface="+mn-cs"/>
              </a:rPr>
              <a:t>o</a:t>
            </a:r>
            <a:r>
              <a:rPr lang="en-US" sz="1600" b="0" baseline="0" dirty="0" smtClean="0"/>
              <a:t>ver 25 years. It’s one of very few with designated services for D/HH students, as well as the regular Disability Support Services, and so it has attracted quite a number of people with hearing loss to study there. </a:t>
            </a:r>
          </a:p>
          <a:p>
            <a:pPr>
              <a:lnSpc>
                <a:spcPct val="90000"/>
              </a:lnSpc>
              <a:buFont typeface="Wingdings" charset="0"/>
              <a:buNone/>
            </a:pPr>
            <a:r>
              <a:rPr lang="en-US" sz="2000" dirty="0" smtClean="0"/>
              <a:t>In a research study we conducted with </a:t>
            </a:r>
            <a:r>
              <a:rPr lang="en-US" sz="2000" baseline="0" dirty="0" smtClean="0"/>
              <a:t>graduates of Griffith who are D/HH about their experiences in their working lives, these </a:t>
            </a:r>
            <a:r>
              <a:rPr lang="en-US" sz="1600" baseline="0" dirty="0" smtClean="0"/>
              <a:t>adults reported on the barriers they encountered. These included the need to use the phone, problems with hearing in meetings and group discussions, and negative attitudes of co-workers.  They reported that they had difficulty sometimes obtaining accommodations from employers. They also said that they had anticipated some of these challenges, but not all, and so could perhaps have been better prepared to manage them.</a:t>
            </a:r>
            <a:endParaRPr lang="en-US" sz="1600" b="0" baseline="0" dirty="0" smtClean="0"/>
          </a:p>
          <a:p>
            <a:pPr>
              <a:lnSpc>
                <a:spcPct val="90000"/>
              </a:lnSpc>
            </a:pPr>
            <a:endParaRPr lang="en-US" sz="1600" b="1" dirty="0"/>
          </a:p>
          <a:p>
            <a:pPr>
              <a:lnSpc>
                <a:spcPct val="90000"/>
              </a:lnSpc>
            </a:pPr>
            <a:endParaRPr lang="en-US" b="1" dirty="0"/>
          </a:p>
          <a:p>
            <a:pPr>
              <a:lnSpc>
                <a:spcPct val="90000"/>
              </a:lnSpc>
            </a:pPr>
            <a:endParaRPr lang="en-US"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The participants mentioned a variety </a:t>
            </a:r>
            <a:r>
              <a:rPr lang="en-US" sz="1600" dirty="0"/>
              <a:t>of </a:t>
            </a:r>
            <a:r>
              <a:rPr lang="en-US" sz="1600" dirty="0" smtClean="0"/>
              <a:t>strategies they used to manage these challenges. Self-advocacy featured strongly,</a:t>
            </a:r>
            <a:r>
              <a:rPr lang="en-US" sz="1600" baseline="0" dirty="0" smtClean="0"/>
              <a:t> as did the need for personal qualities such as persistence and resilience, as well as being honest about their hearing loss and support needs. They reported that it took a lot of effort at times to ensure accommodations, and that it was important for them to look after their health to cope with the additional efforts involved with having hearing loss in the workplace. </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endParaRPr lang="en-US" sz="1600" dirty="0"/>
          </a:p>
          <a:p>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8</a:t>
            </a:fld>
            <a:endParaRPr lang="en-US"/>
          </a:p>
        </p:txBody>
      </p:sp>
    </p:spTree>
    <p:extLst>
      <p:ext uri="{BB962C8B-B14F-4D97-AF65-F5344CB8AC3E}">
        <p14:creationId xmlns:p14="http://schemas.microsoft.com/office/powerpoint/2010/main" val="2984059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a:p>
            <a:r>
              <a:rPr lang="en-AU" sz="1200" kern="1200" dirty="0" smtClean="0">
                <a:solidFill>
                  <a:schemeClr val="tx1"/>
                </a:solidFill>
                <a:effectLst/>
                <a:latin typeface="+mn-lt"/>
                <a:ea typeface="+mn-ea"/>
                <a:cs typeface="+mn-cs"/>
              </a:rPr>
              <a:t>It</a:t>
            </a:r>
            <a:r>
              <a:rPr lang="en-AU" sz="1200" kern="1200" baseline="0" dirty="0" smtClean="0">
                <a:solidFill>
                  <a:schemeClr val="tx1"/>
                </a:solidFill>
                <a:effectLst/>
                <a:latin typeface="+mn-lt"/>
                <a:ea typeface="+mn-ea"/>
                <a:cs typeface="+mn-cs"/>
              </a:rPr>
              <a:t> is important to realise that a</a:t>
            </a:r>
            <a:r>
              <a:rPr lang="en-AU" sz="1200" kern="1200" dirty="0" smtClean="0">
                <a:solidFill>
                  <a:schemeClr val="tx1"/>
                </a:solidFill>
                <a:effectLst/>
                <a:latin typeface="+mn-lt"/>
                <a:ea typeface="+mn-ea"/>
                <a:cs typeface="+mn-cs"/>
              </a:rPr>
              <a:t>dults as</a:t>
            </a:r>
            <a:r>
              <a:rPr lang="en-AU" sz="1200" kern="1200" baseline="0" dirty="0" smtClean="0">
                <a:solidFill>
                  <a:schemeClr val="tx1"/>
                </a:solidFill>
                <a:effectLst/>
                <a:latin typeface="+mn-lt"/>
                <a:ea typeface="+mn-ea"/>
                <a:cs typeface="+mn-cs"/>
              </a:rPr>
              <a:t> well as</a:t>
            </a:r>
            <a:r>
              <a:rPr lang="en-AU" sz="1200" kern="1200" dirty="0" smtClean="0">
                <a:solidFill>
                  <a:schemeClr val="tx1"/>
                </a:solidFill>
                <a:effectLst/>
                <a:latin typeface="+mn-lt"/>
                <a:ea typeface="+mn-ea"/>
                <a:cs typeface="+mn-cs"/>
              </a:rPr>
              <a:t> children with hearing loss experience fatigue and stress resulting from the greater concentration, listening and speech-reading effort they need to make in everyday situations. There</a:t>
            </a:r>
            <a:r>
              <a:rPr lang="en-AU" sz="1200" kern="1200" baseline="0" dirty="0" smtClean="0">
                <a:solidFill>
                  <a:schemeClr val="tx1"/>
                </a:solidFill>
                <a:effectLst/>
                <a:latin typeface="+mn-lt"/>
                <a:ea typeface="+mn-ea"/>
                <a:cs typeface="+mn-cs"/>
              </a:rPr>
              <a:t> have been some excellent studies recently, where</a:t>
            </a:r>
            <a:r>
              <a:rPr lang="en-AU" sz="1200" kern="1200" dirty="0" smtClean="0">
                <a:solidFill>
                  <a:schemeClr val="tx1"/>
                </a:solidFill>
                <a:effectLst/>
                <a:latin typeface="+mn-lt"/>
                <a:ea typeface="+mn-ea"/>
                <a:cs typeface="+mn-cs"/>
              </a:rPr>
              <a:t> researchers have used physiological measures as well as self-report ratings to assess levels of stress.  For instance, this 2015 study compared adults with and without hearing loss using two autonomic nervous system measures associated with stress.  Measures of skin conductance and heart rate variability indicated greater psychophysiological stress in the group with hearing loss in response to speech recognition tasks in noise than in the group without hearing loss.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And several</a:t>
            </a:r>
            <a:r>
              <a:rPr lang="en-AU" sz="1200" kern="1200" baseline="0" dirty="0" smtClean="0">
                <a:solidFill>
                  <a:schemeClr val="tx1"/>
                </a:solidFill>
                <a:effectLst/>
                <a:latin typeface="+mn-lt"/>
                <a:ea typeface="+mn-ea"/>
                <a:cs typeface="+mn-cs"/>
              </a:rPr>
              <a:t> studies have found this </a:t>
            </a:r>
            <a:r>
              <a:rPr lang="en-AU" sz="1200" kern="1200" dirty="0" smtClean="0">
                <a:solidFill>
                  <a:schemeClr val="tx1"/>
                </a:solidFill>
                <a:effectLst/>
                <a:latin typeface="+mn-lt"/>
                <a:ea typeface="+mn-ea"/>
                <a:cs typeface="+mn-cs"/>
              </a:rPr>
              <a:t>In work settings, particularly when there is background noise.</a:t>
            </a:r>
            <a:r>
              <a:rPr lang="en-AU" sz="1200" kern="1200" baseline="0" dirty="0" smtClean="0">
                <a:solidFill>
                  <a:schemeClr val="tx1"/>
                </a:solidFill>
                <a:effectLst/>
                <a:latin typeface="+mn-lt"/>
                <a:ea typeface="+mn-ea"/>
                <a:cs typeface="+mn-cs"/>
              </a:rPr>
              <a:t> </a:t>
            </a:r>
            <a:r>
              <a:rPr lang="en-US" sz="1200" baseline="0" dirty="0" smtClean="0"/>
              <a:t>There is often an extra load in terms of effort and stress many D/HH workers face daily, and this can have physiological effects on them.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C3895B4-2DEC-5646-9D06-93BF314DBC1B}" type="slidenum">
              <a:rPr lang="en-US" smtClean="0"/>
              <a:t>9</a:t>
            </a:fld>
            <a:endParaRPr lang="en-US"/>
          </a:p>
        </p:txBody>
      </p:sp>
    </p:spTree>
    <p:extLst>
      <p:ext uri="{BB962C8B-B14F-4D97-AF65-F5344CB8AC3E}">
        <p14:creationId xmlns:p14="http://schemas.microsoft.com/office/powerpoint/2010/main" val="81597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168822426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63620"/>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en-AU" smtClean="0"/>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613F4F95-9272-F44F-921A-DB9AEEE2BB74}" type="datetimeFigureOut">
              <a:rPr lang="en-US" smtClean="0"/>
              <a:t>20/10/15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234CC0F4-D4B8-064C-A9AB-4F14E6D8D8EF}" type="slidenum">
              <a:rPr lang="en-US" smtClean="0"/>
              <a:t>‹#›</a:t>
            </a:fld>
            <a:endParaRPr 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65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30922880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7463839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3" y="1200152"/>
            <a:ext cx="2760133"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3429000" y="1200152"/>
            <a:ext cx="2836332"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318083945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254847249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6876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4345127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2"/>
            <a:ext cx="4019550"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03750" y="1200152"/>
            <a:ext cx="4100726"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221275351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414805688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theme" Target="../theme/theme3.xml"/><Relationship Id="rId6" Type="http://schemas.openxmlformats.org/officeDocument/2006/relationships/image" Target="../media/image3.emf"/><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4.xml"/><Relationship Id="rId7"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3" name="Picture 2"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3" name="Picture 12"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722909148"/>
      </p:ext>
    </p:extLst>
  </p:cSld>
  <p:clrMap bg1="lt1" tx1="dk1" bg2="lt2" tx2="dk2" accent1="accent1" accent2="accent2" accent3="accent3" accent4="accent4" accent5="accent5" accent6="accent6" hlink="hlink" folHlink="folHlink"/>
  <p:sldLayoutIdLst>
    <p:sldLayoutId id="2147483737"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14" name="Picture 13"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2" name="Picture 11"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3826467280"/>
      </p:ext>
    </p:extLst>
  </p:cSld>
  <p:clrMap bg1="lt1" tx1="dk1" bg2="lt2" tx2="dk2" accent1="accent1" accent2="accent2" accent3="accent3" accent4="accent4" accent5="accent5" accent6="accent6" hlink="hlink" folHlink="folHlink"/>
  <p:sldLayoutIdLst>
    <p:sldLayoutId id="2147483739"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3" y="1200151"/>
            <a:ext cx="5974443"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8" name="Picture 7" descr="VDEI_Wordmark_white.ai"/>
          <p:cNvPicPr>
            <a:picLocks noChangeAspect="1"/>
          </p:cNvPicPr>
          <p:nvPr userDrawn="1"/>
        </p:nvPicPr>
        <p:blipFill rotWithShape="1">
          <a:blip r:embed="rId6">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1" name="Picture 10" descr="ribbon_cov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6460427" y="2034110"/>
            <a:ext cx="5655468" cy="3129977"/>
          </a:xfrm>
          <a:prstGeom prst="rect">
            <a:avLst/>
          </a:prstGeom>
        </p:spPr>
      </p:pic>
    </p:spTree>
    <p:extLst>
      <p:ext uri="{BB962C8B-B14F-4D97-AF65-F5344CB8AC3E}">
        <p14:creationId xmlns:p14="http://schemas.microsoft.com/office/powerpoint/2010/main" val="9772272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200151"/>
            <a:ext cx="8229600"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7" name="Picture 6" descr="VDEI_Wordmark_white.ai"/>
          <p:cNvPicPr>
            <a:picLocks noChangeAspect="1"/>
          </p:cNvPicPr>
          <p:nvPr userDrawn="1"/>
        </p:nvPicPr>
        <p:blipFill rotWithShape="1">
          <a:blip r:embed="rId7">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spTree>
    <p:extLst>
      <p:ext uri="{BB962C8B-B14F-4D97-AF65-F5344CB8AC3E}">
        <p14:creationId xmlns:p14="http://schemas.microsoft.com/office/powerpoint/2010/main" val="335546675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40" r:id="rId5"/>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xml"/><Relationship Id="rId5" Type="http://schemas.openxmlformats.org/officeDocument/2006/relationships/image" Target="../media/image5.png"/><Relationship Id="rId6" Type="http://schemas.openxmlformats.org/officeDocument/2006/relationships/image" Target="../media/image6.jpg"/><Relationship Id="rId1" Type="http://schemas.microsoft.com/office/2007/relationships/media" Target="../media/media1.wma"/><Relationship Id="rId2" Type="http://schemas.openxmlformats.org/officeDocument/2006/relationships/audio" Target="../media/media1.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4.png"/><Relationship Id="rId6" Type="http://schemas.openxmlformats.org/officeDocument/2006/relationships/image" Target="../media/image5.png"/><Relationship Id="rId1" Type="http://schemas.microsoft.com/office/2007/relationships/media" Target="../media/media10.wma"/><Relationship Id="rId2" Type="http://schemas.openxmlformats.org/officeDocument/2006/relationships/audio" Target="../media/media10.wm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5.png"/><Relationship Id="rId1" Type="http://schemas.microsoft.com/office/2007/relationships/media" Target="../media/media11.wma"/><Relationship Id="rId2" Type="http://schemas.openxmlformats.org/officeDocument/2006/relationships/audio" Target="../media/media11.wm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5.png"/><Relationship Id="rId1" Type="http://schemas.microsoft.com/office/2007/relationships/media" Target="../media/media12.wma"/><Relationship Id="rId2" Type="http://schemas.openxmlformats.org/officeDocument/2006/relationships/audio" Target="../media/media12.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5.png"/><Relationship Id="rId1" Type="http://schemas.microsoft.com/office/2007/relationships/media" Target="../media/media2.wma"/><Relationship Id="rId2" Type="http://schemas.openxmlformats.org/officeDocument/2006/relationships/audio" Target="../media/media2.wm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5.png"/><Relationship Id="rId1" Type="http://schemas.microsoft.com/office/2007/relationships/media" Target="../media/media3.wma"/><Relationship Id="rId2" Type="http://schemas.openxmlformats.org/officeDocument/2006/relationships/audio" Target="../media/media3.wm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5.png"/><Relationship Id="rId1" Type="http://schemas.microsoft.com/office/2007/relationships/media" Target="../media/media4.wma"/><Relationship Id="rId2" Type="http://schemas.openxmlformats.org/officeDocument/2006/relationships/audio" Target="../media/media4.wm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5.png"/><Relationship Id="rId1" Type="http://schemas.microsoft.com/office/2007/relationships/media" Target="../media/media5.wma"/><Relationship Id="rId2" Type="http://schemas.openxmlformats.org/officeDocument/2006/relationships/audio" Target="../media/media5.wm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5.png"/><Relationship Id="rId1" Type="http://schemas.microsoft.com/office/2007/relationships/media" Target="../media/media6.wma"/><Relationship Id="rId2" Type="http://schemas.openxmlformats.org/officeDocument/2006/relationships/audio" Target="../media/media6.wm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2.emf"/><Relationship Id="rId6" Type="http://schemas.openxmlformats.org/officeDocument/2006/relationships/image" Target="../media/image5.png"/><Relationship Id="rId1" Type="http://schemas.microsoft.com/office/2007/relationships/media" Target="../media/media7.wma"/><Relationship Id="rId2" Type="http://schemas.openxmlformats.org/officeDocument/2006/relationships/audio" Target="../media/media7.wm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5.png"/><Relationship Id="rId1" Type="http://schemas.microsoft.com/office/2007/relationships/media" Target="../media/media8.wma"/><Relationship Id="rId2" Type="http://schemas.openxmlformats.org/officeDocument/2006/relationships/audio" Target="../media/media8.wm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13.png"/><Relationship Id="rId6" Type="http://schemas.openxmlformats.org/officeDocument/2006/relationships/image" Target="../media/image5.png"/><Relationship Id="rId1" Type="http://schemas.microsoft.com/office/2007/relationships/media" Target="../media/media9.wma"/><Relationship Id="rId2" Type="http://schemas.openxmlformats.org/officeDocument/2006/relationships/audio" Target="../media/media9.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100" y="126470"/>
            <a:ext cx="7848600" cy="2026180"/>
          </a:xfrm>
        </p:spPr>
        <p:txBody>
          <a:bodyPr>
            <a:normAutofit fontScale="90000"/>
          </a:bodyPr>
          <a:lstStyle/>
          <a:p>
            <a:pPr algn="ctr"/>
            <a:r>
              <a:rPr lang="en-US" sz="3600" dirty="0" err="1" smtClean="0"/>
              <a:t>SUPpORTING</a:t>
            </a:r>
            <a:r>
              <a:rPr lang="en-US" sz="3600" dirty="0" smtClean="0"/>
              <a:t> adolescents who are deaf or hard of hearing IN Transition TO POST-SCHOOL EDUCATION &amp; EMPLOYMENT</a:t>
            </a:r>
            <a:endParaRPr lang="en-US" sz="3600" dirty="0"/>
          </a:p>
        </p:txBody>
      </p:sp>
      <p:sp>
        <p:nvSpPr>
          <p:cNvPr id="3" name="Subtitle 2"/>
          <p:cNvSpPr>
            <a:spLocks noGrp="1"/>
          </p:cNvSpPr>
          <p:nvPr>
            <p:ph type="subTitle" idx="1"/>
          </p:nvPr>
        </p:nvSpPr>
        <p:spPr>
          <a:xfrm>
            <a:off x="685811" y="2755900"/>
            <a:ext cx="7426363" cy="1616075"/>
          </a:xfrm>
        </p:spPr>
        <p:txBody>
          <a:bodyPr>
            <a:noAutofit/>
          </a:bodyPr>
          <a:lstStyle/>
          <a:p>
            <a:pPr algn="ctr"/>
            <a:r>
              <a:rPr lang="en-AU" sz="2000" dirty="0" smtClean="0">
                <a:solidFill>
                  <a:schemeClr val="tx2"/>
                </a:solidFill>
              </a:rPr>
              <a:t>A narrated PowerPoint for careers personnel</a:t>
            </a:r>
          </a:p>
          <a:p>
            <a:pPr algn="ctr"/>
            <a:endParaRPr lang="en-AU" sz="2000" dirty="0" smtClean="0">
              <a:solidFill>
                <a:schemeClr val="tx2"/>
              </a:solidFill>
            </a:endParaRPr>
          </a:p>
          <a:p>
            <a:pPr algn="ctr"/>
            <a:r>
              <a:rPr lang="en-AU" sz="2000" dirty="0" smtClean="0">
                <a:solidFill>
                  <a:schemeClr val="tx2"/>
                </a:solidFill>
              </a:rPr>
              <a:t>September 2015</a:t>
            </a:r>
          </a:p>
          <a:p>
            <a:pPr algn="ctr"/>
            <a:r>
              <a:rPr lang="en-AU" sz="2000" dirty="0" smtClean="0">
                <a:solidFill>
                  <a:schemeClr val="tx2"/>
                </a:solidFill>
              </a:rPr>
              <a:t>Part 3</a:t>
            </a:r>
          </a:p>
          <a:p>
            <a:pPr algn="ctr"/>
            <a:endParaRPr lang="en-AU" sz="2000" dirty="0">
              <a:solidFill>
                <a:schemeClr val="tx2"/>
              </a:solidFill>
            </a:endParaRPr>
          </a:p>
          <a:p>
            <a:pPr algn="ctr"/>
            <a:r>
              <a:rPr lang="en-AU" sz="2000" dirty="0" err="1" smtClean="0">
                <a:solidFill>
                  <a:schemeClr val="bg1"/>
                </a:solidFill>
              </a:rPr>
              <a:t>Ren</a:t>
            </a:r>
            <a:r>
              <a:rPr lang="en-US" sz="2000" dirty="0" err="1" smtClean="0">
                <a:solidFill>
                  <a:schemeClr val="bg1"/>
                </a:solidFill>
              </a:rPr>
              <a:t>ée</a:t>
            </a:r>
            <a:r>
              <a:rPr lang="en-US" sz="2000" dirty="0" smtClean="0">
                <a:solidFill>
                  <a:schemeClr val="bg1"/>
                </a:solidFill>
              </a:rPr>
              <a:t> Punch PhD</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476625"/>
            <a:ext cx="8128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58" y="3010248"/>
            <a:ext cx="1099506" cy="1261343"/>
          </a:xfrm>
          <a:prstGeom prst="rect">
            <a:avLst/>
          </a:prstGeom>
        </p:spPr>
      </p:pic>
    </p:spTree>
    <p:extLst>
      <p:ext uri="{BB962C8B-B14F-4D97-AF65-F5344CB8AC3E}">
        <p14:creationId xmlns:p14="http://schemas.microsoft.com/office/powerpoint/2010/main" val="702424724"/>
      </p:ext>
    </p:extLst>
  </p:cSld>
  <p:clrMapOvr>
    <a:masterClrMapping/>
  </p:clrMapOvr>
  <mc:AlternateContent xmlns:mc="http://schemas.openxmlformats.org/markup-compatibility/2006" xmlns:p14="http://schemas.microsoft.com/office/powerpoint/2010/main">
    <mc:Choice Requires="p14">
      <p:transition spd="slow" p14:dur="2000" advTm="56934"/>
    </mc:Choice>
    <mc:Fallback xmlns="">
      <p:transition xmlns:p14="http://schemas.microsoft.com/office/powerpoint/2010/main" spd="slow" advTm="569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749"/>
            <a:ext cx="8229600" cy="711562"/>
          </a:xfrm>
        </p:spPr>
        <p:txBody>
          <a:bodyPr>
            <a:normAutofit/>
          </a:bodyPr>
          <a:lstStyle/>
          <a:p>
            <a:r>
              <a:rPr lang="en-US" sz="3200" dirty="0" smtClean="0"/>
              <a:t>Workplace stress &amp; fatigue</a:t>
            </a:r>
            <a:endParaRPr lang="en-US" sz="3200" dirty="0"/>
          </a:p>
        </p:txBody>
      </p:sp>
      <p:sp>
        <p:nvSpPr>
          <p:cNvPr id="3" name="Content Placeholder 2"/>
          <p:cNvSpPr>
            <a:spLocks noGrp="1"/>
          </p:cNvSpPr>
          <p:nvPr>
            <p:ph idx="1"/>
          </p:nvPr>
        </p:nvSpPr>
        <p:spPr>
          <a:xfrm>
            <a:off x="327993" y="1196589"/>
            <a:ext cx="7952429" cy="2746761"/>
          </a:xfrm>
        </p:spPr>
        <p:txBody>
          <a:bodyPr>
            <a:normAutofit fontScale="40000" lnSpcReduction="20000"/>
          </a:bodyPr>
          <a:lstStyle/>
          <a:p>
            <a:pPr marL="0" indent="0">
              <a:lnSpc>
                <a:spcPct val="0"/>
              </a:lnSpc>
              <a:buNone/>
            </a:pPr>
            <a:endParaRPr lang="en-US" sz="2800" dirty="0" smtClean="0">
              <a:solidFill>
                <a:schemeClr val="tx1">
                  <a:lumMod val="75000"/>
                </a:schemeClr>
              </a:solidFill>
            </a:endParaRPr>
          </a:p>
          <a:p>
            <a:pPr marL="0" indent="0">
              <a:buNone/>
            </a:pPr>
            <a:r>
              <a:rPr lang="en-US" sz="5100" dirty="0" smtClean="0">
                <a:solidFill>
                  <a:schemeClr val="tx1">
                    <a:lumMod val="75000"/>
                  </a:schemeClr>
                </a:solidFill>
              </a:rPr>
              <a:t>D/HH workers had:</a:t>
            </a:r>
          </a:p>
          <a:p>
            <a:pPr marL="0" indent="0">
              <a:lnSpc>
                <a:spcPct val="50000"/>
              </a:lnSpc>
              <a:buNone/>
            </a:pPr>
            <a:endParaRPr lang="en-US" sz="5100" dirty="0" smtClean="0">
              <a:solidFill>
                <a:schemeClr val="tx1">
                  <a:lumMod val="75000"/>
                </a:schemeClr>
              </a:solidFill>
            </a:endParaRPr>
          </a:p>
          <a:p>
            <a:pPr>
              <a:buFont typeface="Wingdings" charset="2"/>
              <a:buChar char="u"/>
            </a:pPr>
            <a:r>
              <a:rPr lang="en-US" sz="5100" dirty="0" smtClean="0">
                <a:solidFill>
                  <a:schemeClr val="tx1">
                    <a:lumMod val="75000"/>
                  </a:schemeClr>
                </a:solidFill>
              </a:rPr>
              <a:t>Higher perceived effort to perform tasks</a:t>
            </a:r>
          </a:p>
          <a:p>
            <a:pPr>
              <a:buFont typeface="Wingdings" charset="2"/>
              <a:buChar char="u"/>
            </a:pPr>
            <a:r>
              <a:rPr lang="en-US" sz="5100" dirty="0" smtClean="0">
                <a:solidFill>
                  <a:schemeClr val="tx1">
                    <a:lumMod val="75000"/>
                  </a:schemeClr>
                </a:solidFill>
              </a:rPr>
              <a:t>More fatigue </a:t>
            </a:r>
          </a:p>
          <a:p>
            <a:pPr>
              <a:buFont typeface="Wingdings" charset="2"/>
              <a:buChar char="u"/>
            </a:pPr>
            <a:r>
              <a:rPr lang="en-US" sz="5100" dirty="0" smtClean="0">
                <a:solidFill>
                  <a:schemeClr val="tx1">
                    <a:lumMod val="75000"/>
                  </a:schemeClr>
                </a:solidFill>
              </a:rPr>
              <a:t>Higher stress hormone levels</a:t>
            </a:r>
          </a:p>
          <a:p>
            <a:pPr>
              <a:buFont typeface="Wingdings" charset="2"/>
              <a:buChar char="u"/>
            </a:pPr>
            <a:endParaRPr lang="en-US" sz="2800" dirty="0">
              <a:solidFill>
                <a:schemeClr val="tx1">
                  <a:lumMod val="75000"/>
                </a:schemeClr>
              </a:solidFill>
            </a:endParaRPr>
          </a:p>
          <a:p>
            <a:pPr>
              <a:buFont typeface="Wingdings" charset="2"/>
              <a:buChar char="u"/>
            </a:pPr>
            <a:endParaRPr lang="en-US" sz="2800" dirty="0" smtClean="0">
              <a:solidFill>
                <a:schemeClr val="tx1">
                  <a:lumMod val="75000"/>
                </a:schemeClr>
              </a:solidFill>
            </a:endParaRPr>
          </a:p>
          <a:p>
            <a:pPr>
              <a:buFont typeface="Wingdings" charset="2"/>
              <a:buChar char="u"/>
            </a:pPr>
            <a:endParaRPr lang="en-US" sz="2800" dirty="0">
              <a:solidFill>
                <a:schemeClr val="tx1">
                  <a:lumMod val="75000"/>
                </a:schemeClr>
              </a:solidFill>
            </a:endParaRPr>
          </a:p>
          <a:p>
            <a:pPr>
              <a:buFont typeface="Wingdings" charset="2"/>
              <a:buChar char="u"/>
            </a:pPr>
            <a:endParaRPr lang="en-US" sz="2800" dirty="0" smtClean="0">
              <a:solidFill>
                <a:schemeClr val="tx1">
                  <a:lumMod val="75000"/>
                </a:schemeClr>
              </a:solidFill>
            </a:endParaRPr>
          </a:p>
          <a:p>
            <a:pPr marL="0" indent="0">
              <a:buNone/>
            </a:pPr>
            <a:r>
              <a:rPr lang="en-US" sz="3400" dirty="0">
                <a:solidFill>
                  <a:schemeClr val="tx1">
                    <a:lumMod val="75000"/>
                  </a:schemeClr>
                </a:solidFill>
              </a:rPr>
              <a:t>(</a:t>
            </a:r>
            <a:r>
              <a:rPr lang="en-US" sz="3400" dirty="0" err="1">
                <a:solidFill>
                  <a:schemeClr val="tx1">
                    <a:lumMod val="75000"/>
                  </a:schemeClr>
                </a:solidFill>
              </a:rPr>
              <a:t>Jahncke</a:t>
            </a:r>
            <a:r>
              <a:rPr lang="en-US" sz="3400" dirty="0">
                <a:solidFill>
                  <a:schemeClr val="tx1">
                    <a:lumMod val="75000"/>
                  </a:schemeClr>
                </a:solidFill>
              </a:rPr>
              <a:t> &amp; </a:t>
            </a:r>
            <a:r>
              <a:rPr lang="en-US" sz="3400" dirty="0" err="1">
                <a:solidFill>
                  <a:schemeClr val="tx1">
                    <a:lumMod val="75000"/>
                  </a:schemeClr>
                </a:solidFill>
              </a:rPr>
              <a:t>Halin</a:t>
            </a:r>
            <a:r>
              <a:rPr lang="en-US" sz="3400" dirty="0">
                <a:solidFill>
                  <a:schemeClr val="tx1">
                    <a:lumMod val="75000"/>
                  </a:schemeClr>
                </a:solidFill>
              </a:rPr>
              <a:t> 2012)</a:t>
            </a:r>
          </a:p>
          <a:p>
            <a:pPr>
              <a:buFont typeface="Wingdings" charset="2"/>
              <a:buChar char="u"/>
            </a:pPr>
            <a:endParaRPr lang="en-US" sz="2000" dirty="0" smtClean="0">
              <a:solidFill>
                <a:schemeClr val="tx2"/>
              </a:solidFill>
            </a:endParaRPr>
          </a:p>
        </p:txBody>
      </p:sp>
      <p:pic>
        <p:nvPicPr>
          <p:cNvPr id="7" name="Content Placeholder 3"/>
          <p:cNvPicPr>
            <a:picLocks noChangeAspect="1"/>
          </p:cNvPicPr>
          <p:nvPr/>
        </p:nvPicPr>
        <p:blipFill>
          <a:blip r:embed="rId5"/>
          <a:srcRect t="5743" b="5743"/>
          <a:stretch>
            <a:fillRect/>
          </a:stretch>
        </p:blipFill>
        <p:spPr>
          <a:xfrm>
            <a:off x="4940301" y="2630214"/>
            <a:ext cx="2730500" cy="1313136"/>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1975" y="3552825"/>
            <a:ext cx="812800" cy="609600"/>
          </a:xfrm>
          <a:prstGeom prst="rect">
            <a:avLst/>
          </a:prstGeom>
        </p:spPr>
      </p:pic>
    </p:spTree>
    <p:extLst>
      <p:ext uri="{BB962C8B-B14F-4D97-AF65-F5344CB8AC3E}">
        <p14:creationId xmlns:p14="http://schemas.microsoft.com/office/powerpoint/2010/main" val="1619680778"/>
      </p:ext>
    </p:extLst>
  </p:cSld>
  <p:clrMapOvr>
    <a:masterClrMapping/>
  </p:clrMapOvr>
  <mc:AlternateContent xmlns:mc="http://schemas.openxmlformats.org/markup-compatibility/2006" xmlns:p14="http://schemas.microsoft.com/office/powerpoint/2010/main">
    <mc:Choice Requires="p14">
      <p:transition spd="slow" p14:dur="2000" advTm="45798"/>
    </mc:Choice>
    <mc:Fallback xmlns="">
      <p:transition xmlns:p14="http://schemas.microsoft.com/office/powerpoint/2010/main" spd="slow" advTm="4579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014284" cy="644922"/>
          </a:xfrm>
        </p:spPr>
        <p:txBody>
          <a:bodyPr>
            <a:normAutofit/>
          </a:bodyPr>
          <a:lstStyle/>
          <a:p>
            <a:pPr algn="l"/>
            <a:r>
              <a:rPr lang="en-US" sz="3200" dirty="0" smtClean="0"/>
              <a:t>   Examples of workplace accommodations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4726246"/>
              </p:ext>
            </p:extLst>
          </p:nvPr>
        </p:nvGraphicFramePr>
        <p:xfrm>
          <a:off x="457200" y="1118052"/>
          <a:ext cx="8229600" cy="3352348"/>
        </p:xfrm>
        <a:graphic>
          <a:graphicData uri="http://schemas.openxmlformats.org/drawingml/2006/table">
            <a:tbl>
              <a:tblPr firstRow="1" bandRow="1">
                <a:tableStyleId>{2D5ABB26-0587-4C30-8999-92F81FD0307C}</a:tableStyleId>
              </a:tblPr>
              <a:tblGrid>
                <a:gridCol w="4114800"/>
                <a:gridCol w="4114800"/>
              </a:tblGrid>
              <a:tr h="728355">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smtClean="0">
                          <a:ln>
                            <a:noFill/>
                          </a:ln>
                          <a:solidFill>
                            <a:schemeClr val="tx1">
                              <a:lumMod val="75000"/>
                            </a:schemeClr>
                          </a:solidFill>
                          <a:effectLst/>
                          <a:uLnTx/>
                          <a:uFillTx/>
                          <a:latin typeface="+mn-lt"/>
                          <a:ea typeface="+mn-ea"/>
                          <a:cs typeface="+mn-cs"/>
                        </a:rPr>
                        <a:t>Furniture re-arranged </a:t>
                      </a:r>
                      <a:endParaRPr kumimoji="0" lang="en-AU" sz="1800" b="0" i="0" u="none" strike="noStrike" kern="1200" cap="none" spc="0" normalizeH="0" baseline="0" noProof="0" dirty="0" smtClean="0">
                        <a:ln>
                          <a:noFill/>
                        </a:ln>
                        <a:solidFill>
                          <a:schemeClr val="tx1">
                            <a:lumMod val="75000"/>
                          </a:schemeClr>
                        </a:solidFill>
                        <a:effectLst/>
                        <a:uLnTx/>
                        <a:uFillTx/>
                        <a:latin typeface="+mn-lt"/>
                        <a:ea typeface="Times New Roman"/>
                        <a:cs typeface="+mn-cs"/>
                      </a:endParaRPr>
                    </a:p>
                    <a:p>
                      <a:endParaRPr lang="en-US" sz="1400" dirty="0">
                        <a:solidFill>
                          <a:schemeClr val="tx1">
                            <a:lumMod val="75000"/>
                          </a:schemeClr>
                        </a:solidFill>
                      </a:endParaRPr>
                    </a:p>
                  </a:txBody>
                  <a:tcPr marL="68580" marR="68580" marT="0" marB="0"/>
                </a:tc>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US" sz="1800" dirty="0" smtClean="0">
                          <a:solidFill>
                            <a:schemeClr val="tx1">
                              <a:lumMod val="75000"/>
                            </a:schemeClr>
                          </a:solidFill>
                          <a:effectLst/>
                        </a:rPr>
                        <a:t>Better lighting </a:t>
                      </a:r>
                      <a:endParaRPr lang="en-AU" sz="1800" dirty="0" smtClean="0">
                        <a:solidFill>
                          <a:schemeClr val="tx1">
                            <a:lumMod val="75000"/>
                          </a:schemeClr>
                        </a:solidFill>
                        <a:effectLst/>
                      </a:endParaRPr>
                    </a:p>
                    <a:p>
                      <a:pPr>
                        <a:lnSpc>
                          <a:spcPct val="100000"/>
                        </a:lnSpc>
                        <a:spcBef>
                          <a:spcPts val="600"/>
                        </a:spcBef>
                      </a:pPr>
                      <a:endParaRPr lang="en-US" sz="1400" dirty="0">
                        <a:solidFill>
                          <a:schemeClr val="tx1">
                            <a:lumMod val="75000"/>
                          </a:schemeClr>
                        </a:solidFill>
                      </a:endParaRPr>
                    </a:p>
                  </a:txBody>
                  <a:tcPr marT="34290" marB="34290"/>
                </a:tc>
              </a:tr>
              <a:tr h="623212">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AU" sz="1800" b="0" i="0" u="none" strike="noStrike" kern="1200" cap="none" spc="0" normalizeH="0" baseline="0" noProof="0" dirty="0" smtClean="0">
                          <a:ln>
                            <a:noFill/>
                          </a:ln>
                          <a:solidFill>
                            <a:schemeClr val="tx1">
                              <a:lumMod val="75000"/>
                            </a:schemeClr>
                          </a:solidFill>
                          <a:effectLst/>
                          <a:uLnTx/>
                          <a:uFillTx/>
                          <a:latin typeface="+mn-lt"/>
                          <a:ea typeface="+mn-ea"/>
                          <a:cs typeface="+mn-cs"/>
                        </a:rPr>
                        <a:t>Real-time captioning</a:t>
                      </a:r>
                      <a:endParaRPr kumimoji="0" lang="en-AU" sz="1800" b="0" i="0" u="none" strike="noStrike" kern="1200" cap="none" spc="0" normalizeH="0" baseline="0" noProof="0" dirty="0" smtClean="0">
                        <a:ln>
                          <a:noFill/>
                        </a:ln>
                        <a:solidFill>
                          <a:schemeClr val="tx1">
                            <a:lumMod val="75000"/>
                          </a:schemeClr>
                        </a:solidFill>
                        <a:effectLst/>
                        <a:uLnTx/>
                        <a:uFillTx/>
                        <a:latin typeface="+mn-lt"/>
                        <a:ea typeface="Times New Roman"/>
                        <a:cs typeface="+mn-cs"/>
                      </a:endParaRPr>
                    </a:p>
                    <a:p>
                      <a:endParaRPr lang="en-US" sz="1400" dirty="0">
                        <a:solidFill>
                          <a:schemeClr val="tx1">
                            <a:lumMod val="75000"/>
                          </a:schemeClr>
                        </a:solidFill>
                      </a:endParaRPr>
                    </a:p>
                  </a:txBody>
                  <a:tcPr marL="68580" marR="68580" marT="0" marB="0"/>
                </a:tc>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AU" sz="1800" dirty="0" smtClean="0">
                          <a:solidFill>
                            <a:schemeClr val="tx1">
                              <a:lumMod val="75000"/>
                            </a:schemeClr>
                          </a:solidFill>
                          <a:effectLst/>
                          <a:latin typeface="+mn-lt"/>
                          <a:ea typeface="Times New Roman"/>
                        </a:rPr>
                        <a:t>Amplified telephones</a:t>
                      </a:r>
                    </a:p>
                  </a:txBody>
                  <a:tcPr marT="34290" marB="34290"/>
                </a:tc>
              </a:tr>
              <a:tr h="719579">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smtClean="0">
                          <a:solidFill>
                            <a:schemeClr val="tx1">
                              <a:lumMod val="75000"/>
                            </a:schemeClr>
                          </a:solidFill>
                          <a:effectLst/>
                        </a:rPr>
                        <a:t>Sign language interpreters </a:t>
                      </a:r>
                      <a:endParaRPr lang="en-AU" sz="1800" dirty="0" smtClean="0">
                        <a:solidFill>
                          <a:schemeClr val="tx1">
                            <a:lumMod val="75000"/>
                          </a:schemeClr>
                        </a:solidFill>
                        <a:effectLst/>
                        <a:latin typeface="+mn-lt"/>
                        <a:ea typeface="Times New Roman"/>
                      </a:endParaRPr>
                    </a:p>
                    <a:p>
                      <a:pPr>
                        <a:lnSpc>
                          <a:spcPct val="100000"/>
                        </a:lnSpc>
                        <a:spcBef>
                          <a:spcPts val="600"/>
                        </a:spcBef>
                        <a:spcAft>
                          <a:spcPts val="0"/>
                        </a:spcAft>
                      </a:pPr>
                      <a:endParaRPr lang="en-AU" sz="1800" dirty="0">
                        <a:solidFill>
                          <a:schemeClr val="tx1">
                            <a:lumMod val="75000"/>
                          </a:schemeClr>
                        </a:solidFill>
                        <a:effectLst/>
                        <a:latin typeface="+mn-lt"/>
                        <a:ea typeface="Times New Roman"/>
                      </a:endParaRPr>
                    </a:p>
                  </a:txBody>
                  <a:tcPr marL="68580" marR="68580" marT="0" marB="0"/>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smtClean="0">
                          <a:solidFill>
                            <a:schemeClr val="tx1">
                              <a:lumMod val="75000"/>
                            </a:schemeClr>
                          </a:solidFill>
                          <a:effectLst/>
                        </a:rPr>
                        <a:t>Flashing alarms </a:t>
                      </a:r>
                      <a:endParaRPr lang="en-AU" sz="1800" dirty="0" smtClean="0">
                        <a:solidFill>
                          <a:schemeClr val="tx1">
                            <a:lumMod val="75000"/>
                          </a:schemeClr>
                        </a:solidFill>
                        <a:effectLst/>
                        <a:latin typeface="+mn-lt"/>
                        <a:ea typeface="Times New Roman"/>
                      </a:endParaRPr>
                    </a:p>
                    <a:p>
                      <a:pPr>
                        <a:lnSpc>
                          <a:spcPct val="100000"/>
                        </a:lnSpc>
                        <a:spcBef>
                          <a:spcPts val="600"/>
                        </a:spcBef>
                        <a:spcAft>
                          <a:spcPts val="0"/>
                        </a:spcAft>
                      </a:pPr>
                      <a:endParaRPr lang="en-AU" sz="1800" dirty="0">
                        <a:solidFill>
                          <a:schemeClr val="tx1">
                            <a:lumMod val="75000"/>
                          </a:schemeClr>
                        </a:solidFill>
                        <a:effectLst/>
                        <a:latin typeface="+mn-lt"/>
                        <a:ea typeface="Times New Roman"/>
                      </a:endParaRPr>
                    </a:p>
                  </a:txBody>
                  <a:tcPr marL="68580" marR="68580" marT="0" marB="0"/>
                </a:tc>
              </a:tr>
              <a:tr h="561623">
                <a:tc>
                  <a:txBody>
                    <a:bodyPr/>
                    <a:lstStyle/>
                    <a:p>
                      <a:pPr>
                        <a:lnSpc>
                          <a:spcPct val="100000"/>
                        </a:lnSpc>
                        <a:spcBef>
                          <a:spcPts val="600"/>
                        </a:spcBef>
                        <a:spcAft>
                          <a:spcPts val="0"/>
                        </a:spcAft>
                      </a:pPr>
                      <a:r>
                        <a:rPr lang="en-US" sz="1800" dirty="0">
                          <a:solidFill>
                            <a:schemeClr val="tx1">
                              <a:lumMod val="75000"/>
                            </a:schemeClr>
                          </a:solidFill>
                          <a:effectLst/>
                        </a:rPr>
                        <a:t>Loop systems </a:t>
                      </a:r>
                      <a:endParaRPr lang="en-AU" sz="1800" dirty="0">
                        <a:solidFill>
                          <a:schemeClr val="tx1">
                            <a:lumMod val="75000"/>
                          </a:schemeClr>
                        </a:solidFill>
                        <a:effectLst/>
                        <a:latin typeface="+mn-lt"/>
                        <a:ea typeface="Times New Roman"/>
                      </a:endParaRPr>
                    </a:p>
                  </a:txBody>
                  <a:tcPr marL="68580" marR="68580" marT="0" marB="0"/>
                </a:tc>
                <a:tc>
                  <a:txBody>
                    <a:bodyPr/>
                    <a:lstStyle/>
                    <a:p>
                      <a:r>
                        <a:rPr lang="en-US" sz="1800" dirty="0" smtClean="0">
                          <a:solidFill>
                            <a:schemeClr val="tx1">
                              <a:lumMod val="75000"/>
                            </a:schemeClr>
                          </a:solidFill>
                        </a:rPr>
                        <a:t>Modified stethoscopes</a:t>
                      </a:r>
                    </a:p>
                    <a:p>
                      <a:endParaRPr lang="en-US" sz="1400" dirty="0">
                        <a:solidFill>
                          <a:schemeClr val="tx1">
                            <a:lumMod val="75000"/>
                          </a:schemeClr>
                        </a:solidFill>
                      </a:endParaRPr>
                    </a:p>
                  </a:txBody>
                  <a:tcPr marL="68580" marR="68580" marT="0" marB="0"/>
                </a:tc>
              </a:tr>
              <a:tr h="719579">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smtClean="0">
                          <a:solidFill>
                            <a:schemeClr val="tx1">
                              <a:lumMod val="75000"/>
                            </a:schemeClr>
                          </a:solidFill>
                          <a:effectLst/>
                        </a:rPr>
                        <a:t>Deaf awareness training </a:t>
                      </a:r>
                      <a:endParaRPr lang="en-AU" sz="1800" dirty="0" smtClean="0">
                        <a:solidFill>
                          <a:schemeClr val="tx1">
                            <a:lumMod val="75000"/>
                          </a:schemeClr>
                        </a:solidFill>
                        <a:effectLst/>
                        <a:latin typeface="+mn-lt"/>
                        <a:ea typeface="Times New Roman"/>
                      </a:endParaRPr>
                    </a:p>
                    <a:p>
                      <a:pPr>
                        <a:lnSpc>
                          <a:spcPct val="100000"/>
                        </a:lnSpc>
                        <a:spcBef>
                          <a:spcPts val="600"/>
                        </a:spcBef>
                        <a:spcAft>
                          <a:spcPts val="0"/>
                        </a:spcAft>
                      </a:pPr>
                      <a:endParaRPr lang="en-AU" sz="1800" dirty="0">
                        <a:solidFill>
                          <a:schemeClr val="tx1">
                            <a:lumMod val="75000"/>
                          </a:schemeClr>
                        </a:solidFill>
                        <a:effectLst/>
                        <a:latin typeface="+mn-lt"/>
                        <a:ea typeface="Times New Roman"/>
                      </a:endParaRPr>
                    </a:p>
                  </a:txBody>
                  <a:tcPr marL="68580" marR="68580" marT="0" marB="0"/>
                </a:tc>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AU" sz="1800" dirty="0" smtClean="0">
                          <a:solidFill>
                            <a:schemeClr val="tx1">
                              <a:lumMod val="75000"/>
                            </a:schemeClr>
                          </a:solidFill>
                          <a:effectLst/>
                          <a:latin typeface="+mn-lt"/>
                          <a:ea typeface="Times New Roman"/>
                        </a:rPr>
                        <a:t>Wireless</a:t>
                      </a:r>
                      <a:r>
                        <a:rPr lang="en-AU" sz="1800" baseline="0" dirty="0" smtClean="0">
                          <a:solidFill>
                            <a:schemeClr val="tx1">
                              <a:lumMod val="75000"/>
                            </a:schemeClr>
                          </a:solidFill>
                          <a:effectLst/>
                          <a:latin typeface="+mn-lt"/>
                          <a:ea typeface="Times New Roman"/>
                        </a:rPr>
                        <a:t> remote microphones/ devices</a:t>
                      </a:r>
                      <a:endParaRPr lang="en-AU" sz="1800" dirty="0" smtClean="0">
                        <a:solidFill>
                          <a:schemeClr val="tx1">
                            <a:lumMod val="75000"/>
                          </a:schemeClr>
                        </a:solidFill>
                        <a:effectLst/>
                        <a:latin typeface="+mn-lt"/>
                        <a:ea typeface="Times New Roman"/>
                      </a:endParaRPr>
                    </a:p>
                  </a:txBody>
                  <a:tcPr marT="34290" marB="34290"/>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659" y="4343400"/>
            <a:ext cx="812800" cy="609600"/>
          </a:xfrm>
          <a:prstGeom prst="rect">
            <a:avLst/>
          </a:prstGeom>
        </p:spPr>
      </p:pic>
    </p:spTree>
    <p:extLst>
      <p:ext uri="{BB962C8B-B14F-4D97-AF65-F5344CB8AC3E}">
        <p14:creationId xmlns:p14="http://schemas.microsoft.com/office/powerpoint/2010/main" val="3070792408"/>
      </p:ext>
    </p:extLst>
  </p:cSld>
  <p:clrMapOvr>
    <a:masterClrMapping/>
  </p:clrMapOvr>
  <mc:AlternateContent xmlns:mc="http://schemas.openxmlformats.org/markup-compatibility/2006" xmlns:p14="http://schemas.microsoft.com/office/powerpoint/2010/main">
    <mc:Choice Requires="p14">
      <p:transition spd="slow" p14:dur="2000" advTm="44360"/>
    </mc:Choice>
    <mc:Fallback xmlns="">
      <p:transition xmlns:p14="http://schemas.microsoft.com/office/powerpoint/2010/main" spd="slow" advTm="443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Employment Assistance Fund </a:t>
            </a:r>
            <a:br>
              <a:rPr lang="en-US" sz="3600" dirty="0"/>
            </a:br>
            <a:endParaRPr lang="en-US" sz="3600" dirty="0"/>
          </a:p>
        </p:txBody>
      </p:sp>
      <p:sp>
        <p:nvSpPr>
          <p:cNvPr id="3" name="Content Placeholder 2"/>
          <p:cNvSpPr>
            <a:spLocks noGrp="1"/>
          </p:cNvSpPr>
          <p:nvPr>
            <p:ph idx="1"/>
          </p:nvPr>
        </p:nvSpPr>
        <p:spPr>
          <a:xfrm>
            <a:off x="457200" y="1041400"/>
            <a:ext cx="8229600" cy="3568700"/>
          </a:xfrm>
        </p:spPr>
        <p:txBody>
          <a:bodyPr>
            <a:normAutofit fontScale="55000" lnSpcReduction="20000"/>
          </a:bodyPr>
          <a:lstStyle/>
          <a:p>
            <a:pPr marL="0" indent="0">
              <a:buNone/>
            </a:pPr>
            <a:r>
              <a:rPr lang="en-US" sz="3300" dirty="0" smtClean="0">
                <a:solidFill>
                  <a:schemeClr val="tx1">
                    <a:lumMod val="75000"/>
                  </a:schemeClr>
                </a:solidFill>
              </a:rPr>
              <a:t>May fund:</a:t>
            </a:r>
          </a:p>
          <a:p>
            <a:pPr>
              <a:lnSpc>
                <a:spcPct val="130000"/>
              </a:lnSpc>
              <a:spcBef>
                <a:spcPts val="1176"/>
              </a:spcBef>
              <a:buFont typeface="Wingdings" charset="2"/>
              <a:buChar char="u"/>
            </a:pPr>
            <a:r>
              <a:rPr lang="en-US" sz="3300" dirty="0">
                <a:solidFill>
                  <a:schemeClr val="tx1">
                    <a:lumMod val="75000"/>
                  </a:schemeClr>
                </a:solidFill>
              </a:rPr>
              <a:t>C</a:t>
            </a:r>
            <a:r>
              <a:rPr lang="en-US" sz="3300" dirty="0" smtClean="0">
                <a:solidFill>
                  <a:schemeClr val="tx1">
                    <a:lumMod val="75000"/>
                  </a:schemeClr>
                </a:solidFill>
              </a:rPr>
              <a:t>ost </a:t>
            </a:r>
            <a:r>
              <a:rPr lang="en-US" sz="3300" dirty="0">
                <a:solidFill>
                  <a:schemeClr val="tx1">
                    <a:lumMod val="75000"/>
                  </a:schemeClr>
                </a:solidFill>
              </a:rPr>
              <a:t>of modifications to </a:t>
            </a:r>
            <a:r>
              <a:rPr lang="en-US" sz="3300" dirty="0" smtClean="0">
                <a:solidFill>
                  <a:schemeClr val="tx1">
                    <a:lumMod val="75000"/>
                  </a:schemeClr>
                </a:solidFill>
              </a:rPr>
              <a:t>the work environment</a:t>
            </a:r>
            <a:endParaRPr lang="en-US" sz="3300" dirty="0">
              <a:solidFill>
                <a:schemeClr val="tx1">
                  <a:lumMod val="75000"/>
                </a:schemeClr>
              </a:solidFill>
            </a:endParaRPr>
          </a:p>
          <a:p>
            <a:pPr>
              <a:lnSpc>
                <a:spcPct val="130000"/>
              </a:lnSpc>
              <a:spcBef>
                <a:spcPts val="1176"/>
              </a:spcBef>
              <a:buFont typeface="Wingdings" charset="2"/>
              <a:buChar char="u"/>
            </a:pPr>
            <a:r>
              <a:rPr lang="en-US" sz="3300" dirty="0">
                <a:solidFill>
                  <a:schemeClr val="tx1">
                    <a:lumMod val="75000"/>
                  </a:schemeClr>
                </a:solidFill>
              </a:rPr>
              <a:t>A</a:t>
            </a:r>
            <a:r>
              <a:rPr lang="en-US" sz="3300" dirty="0" smtClean="0">
                <a:solidFill>
                  <a:schemeClr val="tx1">
                    <a:lumMod val="75000"/>
                  </a:schemeClr>
                </a:solidFill>
              </a:rPr>
              <a:t>daptive </a:t>
            </a:r>
            <a:r>
              <a:rPr lang="en-US" sz="3300" dirty="0">
                <a:solidFill>
                  <a:schemeClr val="tx1">
                    <a:lumMod val="75000"/>
                  </a:schemeClr>
                </a:solidFill>
              </a:rPr>
              <a:t>equipment for the workplace</a:t>
            </a:r>
          </a:p>
          <a:p>
            <a:pPr>
              <a:lnSpc>
                <a:spcPct val="130000"/>
              </a:lnSpc>
              <a:spcBef>
                <a:spcPts val="1176"/>
              </a:spcBef>
              <a:buFont typeface="Wingdings" charset="2"/>
              <a:buChar char="u"/>
            </a:pPr>
            <a:r>
              <a:rPr lang="en-US" sz="3300" dirty="0">
                <a:solidFill>
                  <a:schemeClr val="tx1">
                    <a:lumMod val="75000"/>
                  </a:schemeClr>
                </a:solidFill>
              </a:rPr>
              <a:t>I</a:t>
            </a:r>
            <a:r>
              <a:rPr lang="en-US" sz="3300" dirty="0" smtClean="0">
                <a:solidFill>
                  <a:schemeClr val="tx1">
                    <a:lumMod val="75000"/>
                  </a:schemeClr>
                </a:solidFill>
              </a:rPr>
              <a:t>nformation </a:t>
            </a:r>
            <a:r>
              <a:rPr lang="en-US" sz="3300" dirty="0">
                <a:solidFill>
                  <a:schemeClr val="tx1">
                    <a:lumMod val="75000"/>
                  </a:schemeClr>
                </a:solidFill>
              </a:rPr>
              <a:t>and communication devices</a:t>
            </a:r>
          </a:p>
          <a:p>
            <a:pPr>
              <a:lnSpc>
                <a:spcPct val="130000"/>
              </a:lnSpc>
              <a:spcBef>
                <a:spcPts val="1176"/>
              </a:spcBef>
              <a:buFont typeface="Wingdings" charset="2"/>
              <a:buChar char="u"/>
            </a:pPr>
            <a:r>
              <a:rPr lang="en-US" sz="3300" dirty="0" err="1" smtClean="0">
                <a:solidFill>
                  <a:schemeClr val="tx1">
                    <a:lumMod val="75000"/>
                  </a:schemeClr>
                </a:solidFill>
              </a:rPr>
              <a:t>Auslan</a:t>
            </a:r>
            <a:r>
              <a:rPr lang="en-US" sz="3300" dirty="0" smtClean="0">
                <a:solidFill>
                  <a:schemeClr val="tx1">
                    <a:lumMod val="75000"/>
                  </a:schemeClr>
                </a:solidFill>
              </a:rPr>
              <a:t> interpreting</a:t>
            </a:r>
          </a:p>
          <a:p>
            <a:pPr>
              <a:lnSpc>
                <a:spcPct val="130000"/>
              </a:lnSpc>
              <a:spcBef>
                <a:spcPts val="1176"/>
              </a:spcBef>
              <a:buFont typeface="Wingdings" charset="2"/>
              <a:buChar char="u"/>
            </a:pPr>
            <a:r>
              <a:rPr lang="en-US" sz="3300" dirty="0" smtClean="0">
                <a:solidFill>
                  <a:schemeClr val="tx1">
                    <a:lumMod val="75000"/>
                  </a:schemeClr>
                </a:solidFill>
              </a:rPr>
              <a:t>Live captioning</a:t>
            </a:r>
            <a:endParaRPr lang="en-US" sz="3300" dirty="0">
              <a:solidFill>
                <a:schemeClr val="tx1">
                  <a:lumMod val="75000"/>
                </a:schemeClr>
              </a:solidFill>
            </a:endParaRPr>
          </a:p>
          <a:p>
            <a:pPr>
              <a:lnSpc>
                <a:spcPct val="130000"/>
              </a:lnSpc>
              <a:spcBef>
                <a:spcPts val="1176"/>
              </a:spcBef>
              <a:buFont typeface="Wingdings" charset="2"/>
              <a:buChar char="u"/>
            </a:pPr>
            <a:r>
              <a:rPr lang="en-US" sz="3300" dirty="0" smtClean="0">
                <a:solidFill>
                  <a:schemeClr val="tx1">
                    <a:lumMod val="75000"/>
                  </a:schemeClr>
                </a:solidFill>
              </a:rPr>
              <a:t>Deafness </a:t>
            </a:r>
            <a:r>
              <a:rPr lang="en-US" sz="3300" dirty="0">
                <a:solidFill>
                  <a:schemeClr val="tx1">
                    <a:lumMod val="75000"/>
                  </a:schemeClr>
                </a:solidFill>
              </a:rPr>
              <a:t>awareness </a:t>
            </a:r>
            <a:r>
              <a:rPr lang="en-US" sz="3300" dirty="0" smtClean="0">
                <a:solidFill>
                  <a:schemeClr val="tx1">
                    <a:lumMod val="75000"/>
                  </a:schemeClr>
                </a:solidFill>
              </a:rPr>
              <a:t>training</a:t>
            </a:r>
          </a:p>
          <a:p>
            <a:pPr marL="0" indent="0">
              <a:spcBef>
                <a:spcPts val="1176"/>
              </a:spcBef>
              <a:buNone/>
            </a:pPr>
            <a:r>
              <a:rPr lang="en-US" dirty="0" smtClean="0">
                <a:solidFill>
                  <a:schemeClr val="tx1">
                    <a:lumMod val="75000"/>
                  </a:schemeClr>
                </a:solidFill>
              </a:rPr>
              <a:t>(</a:t>
            </a:r>
            <a:r>
              <a:rPr lang="en-US" dirty="0" err="1" smtClean="0">
                <a:solidFill>
                  <a:schemeClr val="tx1">
                    <a:lumMod val="75000"/>
                  </a:schemeClr>
                </a:solidFill>
              </a:rPr>
              <a:t>jobaccess.gov.au</a:t>
            </a:r>
            <a:r>
              <a:rPr lang="en-US" dirty="0" smtClean="0">
                <a:solidFill>
                  <a:schemeClr val="tx1">
                    <a:lumMod val="75000"/>
                  </a:schemeClr>
                </a:solidFill>
              </a:rPr>
              <a:t>)</a:t>
            </a:r>
            <a:endParaRPr lang="en-US" dirty="0">
              <a:solidFill>
                <a:schemeClr val="tx1">
                  <a:lumMod val="75000"/>
                </a:schemeClr>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25" y="3733800"/>
            <a:ext cx="812800" cy="609600"/>
          </a:xfrm>
          <a:prstGeom prst="rect">
            <a:avLst/>
          </a:prstGeom>
        </p:spPr>
      </p:pic>
    </p:spTree>
    <p:extLst>
      <p:ext uri="{BB962C8B-B14F-4D97-AF65-F5344CB8AC3E}">
        <p14:creationId xmlns:p14="http://schemas.microsoft.com/office/powerpoint/2010/main" val="1022767833"/>
      </p:ext>
    </p:extLst>
  </p:cSld>
  <p:clrMapOvr>
    <a:masterClrMapping/>
  </p:clrMapOvr>
  <mc:AlternateContent xmlns:mc="http://schemas.openxmlformats.org/markup-compatibility/2006" xmlns:p14="http://schemas.microsoft.com/office/powerpoint/2010/main">
    <mc:Choice Requires="p14">
      <p:transition spd="slow" p14:dur="2000" advTm="59465"/>
    </mc:Choice>
    <mc:Fallback xmlns="">
      <p:transition xmlns:p14="http://schemas.microsoft.com/office/powerpoint/2010/main" spd="slow" advTm="594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270"/>
            <a:ext cx="8229600" cy="2522679"/>
          </a:xfrm>
        </p:spPr>
        <p:txBody>
          <a:bodyPr/>
          <a:lstStyle/>
          <a:p>
            <a:r>
              <a:rPr lang="en-US" dirty="0" smtClean="0"/>
              <a:t>Part 3      Focus on employment</a:t>
            </a:r>
            <a:endParaRPr lang="en-US" dirty="0"/>
          </a:p>
        </p:txBody>
      </p:sp>
      <p:pic>
        <p:nvPicPr>
          <p:cNvPr id="4" name="Picture 17" descr="ITF010019"/>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02282" r="-102282"/>
          <a:stretch/>
        </p:blipFill>
        <p:spPr bwMode="auto">
          <a:xfrm>
            <a:off x="-798896" y="1953877"/>
            <a:ext cx="7783896" cy="20146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477285" y="2058072"/>
            <a:ext cx="1614488" cy="180625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9075" y="3559529"/>
            <a:ext cx="812800" cy="609600"/>
          </a:xfrm>
          <a:prstGeom prst="rect">
            <a:avLst/>
          </a:prstGeom>
        </p:spPr>
      </p:pic>
    </p:spTree>
    <p:extLst>
      <p:ext uri="{BB962C8B-B14F-4D97-AF65-F5344CB8AC3E}">
        <p14:creationId xmlns:p14="http://schemas.microsoft.com/office/powerpoint/2010/main" val="3154043158"/>
      </p:ext>
    </p:extLst>
  </p:cSld>
  <p:clrMapOvr>
    <a:masterClrMapping/>
  </p:clrMapOvr>
  <mc:AlternateContent xmlns:mc="http://schemas.openxmlformats.org/markup-compatibility/2006" xmlns:p14="http://schemas.microsoft.com/office/powerpoint/2010/main">
    <mc:Choice Requires="p14">
      <p:transition spd="slow" p14:dur="2000" advTm="21258"/>
    </mc:Choice>
    <mc:Fallback xmlns="">
      <p:transition xmlns:p14="http://schemas.microsoft.com/office/powerpoint/2010/main" spd="slow" advTm="2125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Can he/she do that job?</a:t>
            </a:r>
            <a:endParaRPr lang="en-US" sz="3200" dirty="0"/>
          </a:p>
        </p:txBody>
      </p:sp>
      <p:sp>
        <p:nvSpPr>
          <p:cNvPr id="3" name="Content Placeholder 2"/>
          <p:cNvSpPr>
            <a:spLocks noGrp="1"/>
          </p:cNvSpPr>
          <p:nvPr>
            <p:ph idx="1"/>
          </p:nvPr>
        </p:nvSpPr>
        <p:spPr>
          <a:xfrm>
            <a:off x="457200" y="1441532"/>
            <a:ext cx="8229600" cy="2558968"/>
          </a:xfrm>
        </p:spPr>
        <p:txBody>
          <a:bodyPr>
            <a:normAutofit fontScale="70000" lnSpcReduction="20000"/>
          </a:bodyPr>
          <a:lstStyle/>
          <a:p>
            <a:endParaRPr lang="en-US" dirty="0" smtClean="0">
              <a:solidFill>
                <a:schemeClr val="tx1">
                  <a:lumMod val="75000"/>
                </a:schemeClr>
              </a:solidFill>
            </a:endParaRPr>
          </a:p>
          <a:p>
            <a:pPr>
              <a:buFont typeface="Wingdings" charset="2"/>
              <a:buChar char="u"/>
            </a:pPr>
            <a:r>
              <a:rPr lang="en-US" sz="2800" dirty="0" smtClean="0">
                <a:solidFill>
                  <a:schemeClr val="tx1">
                    <a:lumMod val="75000"/>
                  </a:schemeClr>
                </a:solidFill>
              </a:rPr>
              <a:t>Start by assuming ‘yes’</a:t>
            </a:r>
          </a:p>
          <a:p>
            <a:pPr>
              <a:buFont typeface="Wingdings" charset="2"/>
              <a:buChar char="u"/>
            </a:pPr>
            <a:endParaRPr lang="en-US" sz="2800" dirty="0">
              <a:solidFill>
                <a:schemeClr val="tx1">
                  <a:lumMod val="75000"/>
                </a:schemeClr>
              </a:solidFill>
            </a:endParaRPr>
          </a:p>
          <a:p>
            <a:pPr>
              <a:buFont typeface="Wingdings" charset="2"/>
              <a:buChar char="u"/>
            </a:pPr>
            <a:r>
              <a:rPr lang="en-US" sz="2800" dirty="0" smtClean="0">
                <a:solidFill>
                  <a:schemeClr val="tx1">
                    <a:lumMod val="75000"/>
                  </a:schemeClr>
                </a:solidFill>
              </a:rPr>
              <a:t>May be some limitations but possible with latest technology/ accommodations</a:t>
            </a:r>
          </a:p>
          <a:p>
            <a:pPr marL="0" indent="0">
              <a:buNone/>
            </a:pPr>
            <a:endParaRPr lang="en-US" sz="2800" dirty="0" smtClean="0">
              <a:solidFill>
                <a:schemeClr val="tx1">
                  <a:lumMod val="75000"/>
                </a:schemeClr>
              </a:solidFill>
            </a:endParaRPr>
          </a:p>
          <a:p>
            <a:pPr>
              <a:buFont typeface="Wingdings" charset="2"/>
              <a:buChar char="u"/>
            </a:pPr>
            <a:r>
              <a:rPr lang="en-US" sz="2800" dirty="0" smtClean="0">
                <a:solidFill>
                  <a:schemeClr val="tx1">
                    <a:lumMod val="75000"/>
                  </a:schemeClr>
                </a:solidFill>
              </a:rPr>
              <a:t>Set task of internet research – occupation, technological solutions</a:t>
            </a:r>
            <a:endParaRPr lang="en-US" sz="2800" dirty="0">
              <a:solidFill>
                <a:schemeClr val="tx1">
                  <a:lumMod val="75000"/>
                </a:schemeClr>
              </a:solidFill>
            </a:endParaRPr>
          </a:p>
          <a:p>
            <a:pPr marL="0" indent="0">
              <a:buNone/>
            </a:pPr>
            <a:endParaRPr lang="en-US" dirty="0">
              <a:solidFill>
                <a:schemeClr val="tx2"/>
              </a:solidFill>
            </a:endParaRPr>
          </a:p>
          <a:p>
            <a:pPr>
              <a:buFont typeface="Wingdings" charset="2"/>
              <a:buChar char="u"/>
            </a:pPr>
            <a:endParaRPr lang="en-US" dirty="0" smtClean="0">
              <a:solidFill>
                <a:schemeClr val="tx2"/>
              </a:solidFill>
            </a:endParaRPr>
          </a:p>
          <a:p>
            <a:pPr marL="0" indent="0">
              <a:buNone/>
            </a:pPr>
            <a:endParaRPr lang="en-US" dirty="0" smtClean="0">
              <a:solidFill>
                <a:schemeClr val="tx2"/>
              </a:solidFill>
            </a:endParaRPr>
          </a:p>
          <a:p>
            <a:pPr marL="0" indent="0">
              <a:buNone/>
            </a:pPr>
            <a:endParaRPr lang="en-US" dirty="0">
              <a:solidFill>
                <a:schemeClr val="tx2"/>
              </a:solidFill>
            </a:endParaRPr>
          </a:p>
          <a:p>
            <a:pPr>
              <a:buFont typeface="Wingdings" charset="2"/>
              <a:buChar char="u"/>
            </a:pPr>
            <a:endParaRPr lang="en-US" dirty="0">
              <a:solidFill>
                <a:schemeClr val="tx2"/>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619500"/>
            <a:ext cx="812800" cy="609600"/>
          </a:xfrm>
          <a:prstGeom prst="rect">
            <a:avLst/>
          </a:prstGeom>
        </p:spPr>
      </p:pic>
    </p:spTree>
    <p:extLst>
      <p:ext uri="{BB962C8B-B14F-4D97-AF65-F5344CB8AC3E}">
        <p14:creationId xmlns:p14="http://schemas.microsoft.com/office/powerpoint/2010/main" val="4010703472"/>
      </p:ext>
    </p:extLst>
  </p:cSld>
  <p:clrMapOvr>
    <a:masterClrMapping/>
  </p:clrMapOvr>
  <mc:AlternateContent xmlns:mc="http://schemas.openxmlformats.org/markup-compatibility/2006" xmlns:p14="http://schemas.microsoft.com/office/powerpoint/2010/main">
    <mc:Choice Requires="p14">
      <p:transition spd="slow" p14:dur="2000" advTm="100422"/>
    </mc:Choice>
    <mc:Fallback xmlns="">
      <p:transition xmlns:p14="http://schemas.microsoft.com/office/powerpoint/2010/main" spd="slow" advTm="1004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Websites for job stories &amp; information</a:t>
            </a:r>
            <a:endParaRPr lang="en-US" sz="3200" dirty="0"/>
          </a:p>
        </p:txBody>
      </p:sp>
      <p:sp>
        <p:nvSpPr>
          <p:cNvPr id="3" name="Content Placeholder 2"/>
          <p:cNvSpPr>
            <a:spLocks noGrp="1"/>
          </p:cNvSpPr>
          <p:nvPr>
            <p:ph idx="1"/>
          </p:nvPr>
        </p:nvSpPr>
        <p:spPr>
          <a:xfrm>
            <a:off x="457200" y="1402919"/>
            <a:ext cx="8229600" cy="2715185"/>
          </a:xfrm>
        </p:spPr>
        <p:txBody>
          <a:bodyPr>
            <a:normAutofit fontScale="55000" lnSpcReduction="20000"/>
          </a:bodyPr>
          <a:lstStyle/>
          <a:p>
            <a:pPr>
              <a:buFont typeface="Wingdings" charset="2"/>
              <a:buChar char="u"/>
            </a:pPr>
            <a:r>
              <a:rPr lang="en-US" dirty="0" smtClean="0">
                <a:solidFill>
                  <a:schemeClr val="tx1">
                    <a:lumMod val="75000"/>
                  </a:schemeClr>
                </a:solidFill>
              </a:rPr>
              <a:t>Aussie Deaf Kids</a:t>
            </a:r>
          </a:p>
          <a:p>
            <a:pPr>
              <a:buFont typeface="Wingdings" charset="2"/>
              <a:buChar char="u"/>
            </a:pPr>
            <a:endParaRPr lang="en-US" dirty="0" smtClean="0">
              <a:solidFill>
                <a:schemeClr val="tx1">
                  <a:lumMod val="75000"/>
                </a:schemeClr>
              </a:solidFill>
            </a:endParaRPr>
          </a:p>
          <a:p>
            <a:pPr>
              <a:buFont typeface="Wingdings" charset="2"/>
              <a:buChar char="u"/>
            </a:pPr>
            <a:r>
              <a:rPr lang="en-US" dirty="0" smtClean="0">
                <a:solidFill>
                  <a:schemeClr val="tx1">
                    <a:lumMod val="75000"/>
                  </a:schemeClr>
                </a:solidFill>
              </a:rPr>
              <a:t>Deaf Children Australia</a:t>
            </a:r>
          </a:p>
          <a:p>
            <a:pPr>
              <a:buFont typeface="Wingdings" charset="2"/>
              <a:buChar char="u"/>
            </a:pPr>
            <a:endParaRPr lang="en-US" dirty="0" smtClean="0">
              <a:solidFill>
                <a:schemeClr val="tx1">
                  <a:lumMod val="75000"/>
                </a:schemeClr>
              </a:solidFill>
            </a:endParaRPr>
          </a:p>
          <a:p>
            <a:pPr>
              <a:buFont typeface="Wingdings" charset="2"/>
              <a:buChar char="u"/>
            </a:pPr>
            <a:r>
              <a:rPr lang="en-US" dirty="0" smtClean="0">
                <a:solidFill>
                  <a:schemeClr val="tx1">
                    <a:lumMod val="75000"/>
                  </a:schemeClr>
                </a:solidFill>
              </a:rPr>
              <a:t>Deaf </a:t>
            </a:r>
            <a:r>
              <a:rPr lang="en-US" dirty="0" err="1" smtClean="0">
                <a:solidFill>
                  <a:schemeClr val="tx1">
                    <a:lumMod val="75000"/>
                  </a:schemeClr>
                </a:solidFill>
              </a:rPr>
              <a:t>ConnectEd</a:t>
            </a:r>
            <a:endParaRPr lang="en-US" dirty="0" smtClean="0">
              <a:solidFill>
                <a:schemeClr val="tx1">
                  <a:lumMod val="75000"/>
                </a:schemeClr>
              </a:solidFill>
            </a:endParaRPr>
          </a:p>
          <a:p>
            <a:pPr>
              <a:buFont typeface="Wingdings" charset="2"/>
              <a:buChar char="u"/>
            </a:pPr>
            <a:endParaRPr lang="en-US" dirty="0" smtClean="0">
              <a:solidFill>
                <a:schemeClr val="tx1">
                  <a:lumMod val="75000"/>
                </a:schemeClr>
              </a:solidFill>
            </a:endParaRPr>
          </a:p>
          <a:p>
            <a:pPr>
              <a:buFont typeface="Wingdings" charset="2"/>
              <a:buChar char="u"/>
            </a:pPr>
            <a:r>
              <a:rPr lang="en-US" dirty="0" smtClean="0">
                <a:solidFill>
                  <a:schemeClr val="tx1">
                    <a:lumMod val="75000"/>
                  </a:schemeClr>
                </a:solidFill>
              </a:rPr>
              <a:t>Australian Hearing</a:t>
            </a:r>
          </a:p>
          <a:p>
            <a:pPr>
              <a:buFont typeface="Wingdings" charset="2"/>
              <a:buChar char="u"/>
            </a:pPr>
            <a:endParaRPr lang="en-US" dirty="0">
              <a:solidFill>
                <a:schemeClr val="tx1">
                  <a:lumMod val="75000"/>
                </a:schemeClr>
              </a:solidFill>
            </a:endParaRPr>
          </a:p>
          <a:p>
            <a:pPr>
              <a:buFont typeface="Wingdings" charset="2"/>
              <a:buChar char="u"/>
            </a:pPr>
            <a:r>
              <a:rPr lang="en-US" dirty="0" smtClean="0">
                <a:solidFill>
                  <a:schemeClr val="tx1">
                    <a:lumMod val="75000"/>
                  </a:schemeClr>
                </a:solidFill>
              </a:rPr>
              <a:t>Hear For You</a:t>
            </a:r>
          </a:p>
          <a:p>
            <a:pPr>
              <a:buFont typeface="Wingdings" charset="2"/>
              <a:buChar char="u"/>
            </a:pPr>
            <a:endParaRPr lang="en-US" dirty="0">
              <a:solidFill>
                <a:schemeClr val="tx1">
                  <a:lumMod val="75000"/>
                </a:schemeClr>
              </a:solidFill>
            </a:endParaRPr>
          </a:p>
          <a:p>
            <a:pPr>
              <a:buFont typeface="Wingdings" charset="2"/>
              <a:buChar char="u"/>
            </a:pPr>
            <a:r>
              <a:rPr lang="en-US" dirty="0" smtClean="0">
                <a:solidFill>
                  <a:schemeClr val="tx1">
                    <a:lumMod val="75000"/>
                  </a:schemeClr>
                </a:solidFill>
              </a:rPr>
              <a:t>Job Access</a:t>
            </a:r>
            <a:endParaRPr lang="en-US" dirty="0">
              <a:solidFill>
                <a:schemeClr val="tx1">
                  <a:lumMod val="75000"/>
                </a:schemeClr>
              </a:solidFill>
            </a:endParaRPr>
          </a:p>
          <a:p>
            <a:pPr>
              <a:buFont typeface="Wingdings" charset="2"/>
              <a:buChar char="u"/>
            </a:pPr>
            <a:endParaRPr lang="en-US" dirty="0" smtClean="0">
              <a:solidFill>
                <a:schemeClr val="tx2"/>
              </a:solidFill>
            </a:endParaRPr>
          </a:p>
        </p:txBody>
      </p:sp>
      <p:pic>
        <p:nvPicPr>
          <p:cNvPr id="4" name="Picture 3"/>
          <p:cNvPicPr>
            <a:picLocks noChangeAspect="1"/>
          </p:cNvPicPr>
          <p:nvPr/>
        </p:nvPicPr>
        <p:blipFill>
          <a:blip r:embed="rId5"/>
          <a:stretch>
            <a:fillRect/>
          </a:stretch>
        </p:blipFill>
        <p:spPr>
          <a:xfrm>
            <a:off x="5308654" y="3480496"/>
            <a:ext cx="1881422" cy="739646"/>
          </a:xfrm>
          <a:prstGeom prst="rect">
            <a:avLst/>
          </a:prstGeom>
        </p:spPr>
      </p:pic>
      <p:pic>
        <p:nvPicPr>
          <p:cNvPr id="5" name="Picture 4"/>
          <p:cNvPicPr>
            <a:picLocks noChangeAspect="1"/>
          </p:cNvPicPr>
          <p:nvPr/>
        </p:nvPicPr>
        <p:blipFill>
          <a:blip r:embed="rId6"/>
          <a:stretch>
            <a:fillRect/>
          </a:stretch>
        </p:blipFill>
        <p:spPr>
          <a:xfrm>
            <a:off x="6432108" y="1297246"/>
            <a:ext cx="1967216" cy="914340"/>
          </a:xfrm>
          <a:prstGeom prst="rect">
            <a:avLst/>
          </a:prstGeom>
        </p:spPr>
      </p:pic>
      <p:pic>
        <p:nvPicPr>
          <p:cNvPr id="6" name="Picture 5"/>
          <p:cNvPicPr>
            <a:picLocks noChangeAspect="1"/>
          </p:cNvPicPr>
          <p:nvPr/>
        </p:nvPicPr>
        <p:blipFill>
          <a:blip r:embed="rId7"/>
          <a:stretch>
            <a:fillRect/>
          </a:stretch>
        </p:blipFill>
        <p:spPr>
          <a:xfrm>
            <a:off x="4749800" y="2440619"/>
            <a:ext cx="3124200" cy="885825"/>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74000" y="3545519"/>
            <a:ext cx="812800" cy="609600"/>
          </a:xfrm>
          <a:prstGeom prst="rect">
            <a:avLst/>
          </a:prstGeom>
        </p:spPr>
      </p:pic>
    </p:spTree>
    <p:extLst>
      <p:ext uri="{BB962C8B-B14F-4D97-AF65-F5344CB8AC3E}">
        <p14:creationId xmlns:p14="http://schemas.microsoft.com/office/powerpoint/2010/main" val="3950823444"/>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xmlns:p14="http://schemas.microsoft.com/office/powerpoint/2010/main" spd="slow" advTm="269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Disability Discrimination Act 1992</a:t>
            </a:r>
            <a:endParaRPr lang="en-US" sz="3200" dirty="0"/>
          </a:p>
        </p:txBody>
      </p:sp>
      <p:sp>
        <p:nvSpPr>
          <p:cNvPr id="3" name="Content Placeholder 2"/>
          <p:cNvSpPr>
            <a:spLocks noGrp="1"/>
          </p:cNvSpPr>
          <p:nvPr>
            <p:ph idx="1"/>
          </p:nvPr>
        </p:nvSpPr>
        <p:spPr>
          <a:xfrm>
            <a:off x="457200" y="1333500"/>
            <a:ext cx="8229600" cy="2819400"/>
          </a:xfrm>
        </p:spPr>
        <p:txBody>
          <a:bodyPr>
            <a:normAutofit fontScale="70000" lnSpcReduction="20000"/>
          </a:bodyPr>
          <a:lstStyle/>
          <a:p>
            <a:pPr marL="0" indent="0">
              <a:buNone/>
            </a:pPr>
            <a:r>
              <a:rPr lang="en-US" sz="2800" dirty="0">
                <a:solidFill>
                  <a:schemeClr val="tx1">
                    <a:lumMod val="75000"/>
                  </a:schemeClr>
                </a:solidFill>
              </a:rPr>
              <a:t>Applies to each stage of employment</a:t>
            </a:r>
            <a:r>
              <a:rPr lang="en-US" sz="2800" dirty="0" smtClean="0">
                <a:solidFill>
                  <a:schemeClr val="tx1">
                    <a:lumMod val="75000"/>
                  </a:schemeClr>
                </a:solidFill>
              </a:rPr>
              <a:t>:</a:t>
            </a:r>
            <a:endParaRPr lang="en-US" sz="2800" dirty="0">
              <a:solidFill>
                <a:schemeClr val="tx1">
                  <a:lumMod val="75000"/>
                </a:schemeClr>
              </a:solidFill>
            </a:endParaRPr>
          </a:p>
          <a:p>
            <a:pPr>
              <a:lnSpc>
                <a:spcPct val="150000"/>
              </a:lnSpc>
              <a:buFont typeface="Wingdings" charset="2"/>
              <a:buChar char="u"/>
            </a:pPr>
            <a:r>
              <a:rPr lang="en-US" sz="2800" dirty="0">
                <a:solidFill>
                  <a:schemeClr val="tx1">
                    <a:lumMod val="75000"/>
                  </a:schemeClr>
                </a:solidFill>
              </a:rPr>
              <a:t>recruitment, selection and appointment</a:t>
            </a:r>
          </a:p>
          <a:p>
            <a:pPr>
              <a:lnSpc>
                <a:spcPct val="150000"/>
              </a:lnSpc>
              <a:buFont typeface="Wingdings" charset="2"/>
              <a:buChar char="u"/>
            </a:pPr>
            <a:r>
              <a:rPr lang="en-US" sz="2800" dirty="0">
                <a:solidFill>
                  <a:schemeClr val="tx1">
                    <a:lumMod val="75000"/>
                  </a:schemeClr>
                </a:solidFill>
              </a:rPr>
              <a:t>training and career development</a:t>
            </a:r>
          </a:p>
          <a:p>
            <a:pPr>
              <a:lnSpc>
                <a:spcPct val="150000"/>
              </a:lnSpc>
              <a:buFont typeface="Wingdings" charset="2"/>
              <a:buChar char="u"/>
            </a:pPr>
            <a:r>
              <a:rPr lang="en-US" sz="2800" dirty="0">
                <a:solidFill>
                  <a:schemeClr val="tx1">
                    <a:lumMod val="75000"/>
                  </a:schemeClr>
                </a:solidFill>
              </a:rPr>
              <a:t>probation, progression and promotion</a:t>
            </a:r>
          </a:p>
          <a:p>
            <a:pPr>
              <a:lnSpc>
                <a:spcPct val="150000"/>
              </a:lnSpc>
              <a:buFont typeface="Wingdings" charset="2"/>
              <a:buChar char="u"/>
            </a:pPr>
            <a:r>
              <a:rPr lang="en-US" sz="2800" dirty="0">
                <a:solidFill>
                  <a:schemeClr val="tx1">
                    <a:lumMod val="75000"/>
                  </a:schemeClr>
                </a:solidFill>
              </a:rPr>
              <a:t>performance management</a:t>
            </a:r>
          </a:p>
          <a:p>
            <a:pPr>
              <a:lnSpc>
                <a:spcPct val="150000"/>
              </a:lnSpc>
              <a:buFont typeface="Wingdings" charset="2"/>
              <a:buChar char="u"/>
            </a:pPr>
            <a:r>
              <a:rPr lang="en-US" sz="2800" dirty="0">
                <a:solidFill>
                  <a:schemeClr val="tx1">
                    <a:lumMod val="75000"/>
                  </a:schemeClr>
                </a:solidFill>
              </a:rPr>
              <a:t>any other employment benefit</a:t>
            </a:r>
          </a:p>
          <a:p>
            <a:endParaRPr lang="en-US" sz="28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3581400"/>
            <a:ext cx="812800" cy="609600"/>
          </a:xfrm>
          <a:prstGeom prst="rect">
            <a:avLst/>
          </a:prstGeom>
        </p:spPr>
      </p:pic>
    </p:spTree>
    <p:extLst>
      <p:ext uri="{BB962C8B-B14F-4D97-AF65-F5344CB8AC3E}">
        <p14:creationId xmlns:p14="http://schemas.microsoft.com/office/powerpoint/2010/main" val="2387661854"/>
      </p:ext>
    </p:extLst>
  </p:cSld>
  <p:clrMapOvr>
    <a:masterClrMapping/>
  </p:clrMapOvr>
  <mc:AlternateContent xmlns:mc="http://schemas.openxmlformats.org/markup-compatibility/2006" xmlns:p14="http://schemas.microsoft.com/office/powerpoint/2010/main">
    <mc:Choice Requires="p14">
      <p:transition spd="slow" p14:dur="2000" advTm="39484"/>
    </mc:Choice>
    <mc:Fallback xmlns="">
      <p:transition xmlns:p14="http://schemas.microsoft.com/office/powerpoint/2010/main" spd="slow" advTm="394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4"/>
            <a:ext cx="8229600" cy="1023938"/>
          </a:xfrm>
        </p:spPr>
        <p:txBody>
          <a:bodyPr>
            <a:normAutofit fontScale="90000"/>
          </a:bodyPr>
          <a:lstStyle/>
          <a:p>
            <a:r>
              <a:rPr lang="en-US" sz="3200" dirty="0" smtClean="0"/>
              <a:t>In the workplace – reasonable adjustments (DDA)</a:t>
            </a:r>
            <a:endParaRPr lang="en-US" sz="3200" dirty="0"/>
          </a:p>
        </p:txBody>
      </p:sp>
      <p:sp>
        <p:nvSpPr>
          <p:cNvPr id="3" name="Content Placeholder 2"/>
          <p:cNvSpPr>
            <a:spLocks noGrp="1"/>
          </p:cNvSpPr>
          <p:nvPr>
            <p:ph idx="1"/>
          </p:nvPr>
        </p:nvSpPr>
        <p:spPr>
          <a:xfrm>
            <a:off x="457200" y="1559720"/>
            <a:ext cx="8229600" cy="2678906"/>
          </a:xfrm>
        </p:spPr>
        <p:txBody>
          <a:bodyPr>
            <a:normAutofit fontScale="62500" lnSpcReduction="20000"/>
          </a:bodyPr>
          <a:lstStyle/>
          <a:p>
            <a:pPr marL="0" indent="0">
              <a:buNone/>
            </a:pPr>
            <a:r>
              <a:rPr lang="en-US" dirty="0" smtClean="0">
                <a:solidFill>
                  <a:schemeClr val="tx1">
                    <a:lumMod val="75000"/>
                  </a:schemeClr>
                </a:solidFill>
              </a:rPr>
              <a:t>E.g.:</a:t>
            </a:r>
          </a:p>
          <a:p>
            <a:pPr>
              <a:lnSpc>
                <a:spcPct val="130000"/>
              </a:lnSpc>
              <a:buFont typeface="Wingdings" charset="2"/>
              <a:buChar char="u"/>
            </a:pPr>
            <a:r>
              <a:rPr lang="en-US" dirty="0">
                <a:solidFill>
                  <a:schemeClr val="tx1">
                    <a:lumMod val="75000"/>
                  </a:schemeClr>
                </a:solidFill>
              </a:rPr>
              <a:t>S</a:t>
            </a:r>
            <a:r>
              <a:rPr lang="en-US" dirty="0" smtClean="0">
                <a:solidFill>
                  <a:schemeClr val="tx1">
                    <a:lumMod val="75000"/>
                  </a:schemeClr>
                </a:solidFill>
              </a:rPr>
              <a:t>upply </a:t>
            </a:r>
            <a:r>
              <a:rPr lang="en-US" dirty="0">
                <a:solidFill>
                  <a:schemeClr val="tx1">
                    <a:lumMod val="75000"/>
                  </a:schemeClr>
                </a:solidFill>
              </a:rPr>
              <a:t>or modification of equipment, furniture or </a:t>
            </a:r>
            <a:r>
              <a:rPr lang="en-US" dirty="0" smtClean="0">
                <a:solidFill>
                  <a:schemeClr val="tx1">
                    <a:lumMod val="75000"/>
                  </a:schemeClr>
                </a:solidFill>
              </a:rPr>
              <a:t>software</a:t>
            </a:r>
            <a:endParaRPr lang="en-US" dirty="0">
              <a:solidFill>
                <a:schemeClr val="tx1">
                  <a:lumMod val="75000"/>
                </a:schemeClr>
              </a:solidFill>
            </a:endParaRPr>
          </a:p>
          <a:p>
            <a:pPr>
              <a:lnSpc>
                <a:spcPct val="130000"/>
              </a:lnSpc>
              <a:buFont typeface="Wingdings" charset="2"/>
              <a:buChar char="u"/>
            </a:pPr>
            <a:r>
              <a:rPr lang="en-US" dirty="0" smtClean="0">
                <a:solidFill>
                  <a:schemeClr val="tx1">
                    <a:lumMod val="75000"/>
                  </a:schemeClr>
                </a:solidFill>
              </a:rPr>
              <a:t>Provision </a:t>
            </a:r>
            <a:r>
              <a:rPr lang="en-US" dirty="0">
                <a:solidFill>
                  <a:schemeClr val="tx1">
                    <a:lumMod val="75000"/>
                  </a:schemeClr>
                </a:solidFill>
              </a:rPr>
              <a:t>of information in suitable </a:t>
            </a:r>
            <a:r>
              <a:rPr lang="en-US" dirty="0" smtClean="0">
                <a:solidFill>
                  <a:schemeClr val="tx1">
                    <a:lumMod val="75000"/>
                  </a:schemeClr>
                </a:solidFill>
              </a:rPr>
              <a:t>formats</a:t>
            </a:r>
          </a:p>
          <a:p>
            <a:pPr>
              <a:lnSpc>
                <a:spcPct val="130000"/>
              </a:lnSpc>
              <a:buFont typeface="Wingdings" charset="2"/>
              <a:buChar char="u"/>
            </a:pPr>
            <a:r>
              <a:rPr lang="en-US" dirty="0" smtClean="0">
                <a:solidFill>
                  <a:schemeClr val="tx1">
                    <a:lumMod val="75000"/>
                  </a:schemeClr>
                </a:solidFill>
              </a:rPr>
              <a:t>Provision of training to co-workers</a:t>
            </a:r>
            <a:endParaRPr lang="en-US" dirty="0">
              <a:solidFill>
                <a:schemeClr val="tx1">
                  <a:lumMod val="75000"/>
                </a:schemeClr>
              </a:solidFill>
            </a:endParaRPr>
          </a:p>
          <a:p>
            <a:pPr marL="0" indent="0">
              <a:buNone/>
            </a:pPr>
            <a:endParaRPr lang="en-US" dirty="0" smtClean="0">
              <a:solidFill>
                <a:schemeClr val="tx1">
                  <a:lumMod val="75000"/>
                </a:schemeClr>
              </a:solidFill>
            </a:endParaRPr>
          </a:p>
          <a:p>
            <a:pPr marL="0" indent="0">
              <a:buNone/>
            </a:pPr>
            <a:r>
              <a:rPr lang="en-US" dirty="0" smtClean="0">
                <a:solidFill>
                  <a:schemeClr val="tx1">
                    <a:lumMod val="75000"/>
                  </a:schemeClr>
                </a:solidFill>
              </a:rPr>
              <a:t>Not if:</a:t>
            </a:r>
            <a:endParaRPr lang="en-US" dirty="0">
              <a:solidFill>
                <a:schemeClr val="tx1">
                  <a:lumMod val="75000"/>
                </a:schemeClr>
              </a:solidFill>
            </a:endParaRPr>
          </a:p>
          <a:p>
            <a:pPr>
              <a:lnSpc>
                <a:spcPct val="130000"/>
              </a:lnSpc>
              <a:buFont typeface="Wingdings" charset="2"/>
              <a:buChar char="u"/>
            </a:pPr>
            <a:r>
              <a:rPr lang="en-US" dirty="0" smtClean="0">
                <a:solidFill>
                  <a:schemeClr val="tx1">
                    <a:lumMod val="75000"/>
                  </a:schemeClr>
                </a:solidFill>
              </a:rPr>
              <a:t>Involves changes to “inherent requirements” of job</a:t>
            </a:r>
          </a:p>
          <a:p>
            <a:pPr>
              <a:lnSpc>
                <a:spcPct val="130000"/>
              </a:lnSpc>
              <a:buFont typeface="Wingdings" charset="2"/>
              <a:buChar char="u"/>
            </a:pPr>
            <a:r>
              <a:rPr lang="en-US" dirty="0" smtClean="0">
                <a:solidFill>
                  <a:schemeClr val="tx1">
                    <a:lumMod val="75000"/>
                  </a:schemeClr>
                </a:solidFill>
              </a:rPr>
              <a:t>Imposes “unjustifiable hardship” on employer</a:t>
            </a:r>
          </a:p>
          <a:p>
            <a:pPr marL="0" indent="0">
              <a:buNone/>
            </a:pPr>
            <a:endParaRPr lang="en-US" dirty="0">
              <a:solidFill>
                <a:schemeClr val="tx2"/>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1475" y="3486150"/>
            <a:ext cx="812800" cy="609600"/>
          </a:xfrm>
          <a:prstGeom prst="rect">
            <a:avLst/>
          </a:prstGeom>
        </p:spPr>
      </p:pic>
    </p:spTree>
    <p:extLst>
      <p:ext uri="{BB962C8B-B14F-4D97-AF65-F5344CB8AC3E}">
        <p14:creationId xmlns:p14="http://schemas.microsoft.com/office/powerpoint/2010/main" val="1992350937"/>
      </p:ext>
    </p:extLst>
  </p:cSld>
  <p:clrMapOvr>
    <a:masterClrMapping/>
  </p:clrMapOvr>
  <mc:AlternateContent xmlns:mc="http://schemas.openxmlformats.org/markup-compatibility/2006" xmlns:p14="http://schemas.microsoft.com/office/powerpoint/2010/main">
    <mc:Choice Requires="p14">
      <p:transition spd="slow" p14:dur="2000" advTm="59159"/>
    </mc:Choice>
    <mc:Fallback xmlns="">
      <p:transition xmlns:p14="http://schemas.microsoft.com/office/powerpoint/2010/main" spd="slow" advTm="591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442242" y="527704"/>
            <a:ext cx="8229600" cy="872840"/>
          </a:xfrm>
        </p:spPr>
        <p:txBody>
          <a:bodyPr>
            <a:normAutofit fontScale="90000"/>
          </a:bodyPr>
          <a:lstStyle/>
          <a:p>
            <a:r>
              <a:rPr lang="en-US" sz="3200" dirty="0" smtClean="0"/>
              <a:t>Griffith </a:t>
            </a:r>
            <a:r>
              <a:rPr lang="en-US" sz="3200" dirty="0"/>
              <a:t>graduates </a:t>
            </a:r>
            <a:r>
              <a:rPr lang="en-US" sz="3200" dirty="0" smtClean="0"/>
              <a:t>study- challenges</a:t>
            </a:r>
            <a:r>
              <a:rPr lang="en-US" sz="3200" dirty="0"/>
              <a:t/>
            </a:r>
            <a:br>
              <a:rPr lang="en-US" sz="3200" dirty="0"/>
            </a:br>
            <a:endParaRPr lang="en-US" sz="3200" dirty="0"/>
          </a:p>
        </p:txBody>
      </p:sp>
      <p:sp>
        <p:nvSpPr>
          <p:cNvPr id="142339" name="Rectangle 3"/>
          <p:cNvSpPr>
            <a:spLocks noGrp="1" noChangeArrowheads="1"/>
          </p:cNvSpPr>
          <p:nvPr>
            <p:ph idx="1"/>
          </p:nvPr>
        </p:nvSpPr>
        <p:spPr>
          <a:xfrm>
            <a:off x="442242" y="1400544"/>
            <a:ext cx="8229600" cy="2628531"/>
          </a:xfrm>
        </p:spPr>
        <p:txBody>
          <a:bodyPr>
            <a:normAutofit fontScale="62500" lnSpcReduction="20000"/>
          </a:bodyPr>
          <a:lstStyle/>
          <a:p>
            <a:pPr marL="0" indent="0">
              <a:lnSpc>
                <a:spcPct val="120000"/>
              </a:lnSpc>
              <a:spcBef>
                <a:spcPct val="50000"/>
              </a:spcBef>
              <a:buNone/>
            </a:pPr>
            <a:r>
              <a:rPr lang="en-US" sz="2800" dirty="0" smtClean="0">
                <a:solidFill>
                  <a:schemeClr val="tx1">
                    <a:lumMod val="75000"/>
                  </a:schemeClr>
                </a:solidFill>
              </a:rPr>
              <a:t>These D/HH adults had:</a:t>
            </a:r>
          </a:p>
          <a:p>
            <a:pPr marL="0" indent="0">
              <a:lnSpc>
                <a:spcPct val="80000"/>
              </a:lnSpc>
              <a:spcBef>
                <a:spcPct val="50000"/>
              </a:spcBef>
              <a:buNone/>
            </a:pPr>
            <a:endParaRPr lang="en-US" sz="2800" dirty="0" smtClean="0">
              <a:solidFill>
                <a:schemeClr val="tx1">
                  <a:lumMod val="75000"/>
                </a:schemeClr>
              </a:solidFill>
            </a:endParaRPr>
          </a:p>
          <a:p>
            <a:pPr>
              <a:lnSpc>
                <a:spcPct val="70000"/>
              </a:lnSpc>
              <a:spcBef>
                <a:spcPct val="50000"/>
              </a:spcBef>
              <a:buFont typeface="Wingdings" charset="2"/>
              <a:buChar char="u"/>
            </a:pPr>
            <a:r>
              <a:rPr lang="en-US" sz="2800" dirty="0" smtClean="0">
                <a:solidFill>
                  <a:schemeClr val="tx1">
                    <a:lumMod val="75000"/>
                  </a:schemeClr>
                </a:solidFill>
              </a:rPr>
              <a:t>Encountered attitudinal, social</a:t>
            </a:r>
            <a:r>
              <a:rPr lang="en-US" sz="2800" dirty="0">
                <a:solidFill>
                  <a:schemeClr val="tx1">
                    <a:lumMod val="75000"/>
                  </a:schemeClr>
                </a:solidFill>
              </a:rPr>
              <a:t> </a:t>
            </a:r>
            <a:r>
              <a:rPr lang="en-US" sz="2800" dirty="0" smtClean="0">
                <a:solidFill>
                  <a:schemeClr val="tx1">
                    <a:lumMod val="75000"/>
                  </a:schemeClr>
                </a:solidFill>
              </a:rPr>
              <a:t>and</a:t>
            </a:r>
          </a:p>
          <a:p>
            <a:pPr marL="0" indent="0">
              <a:lnSpc>
                <a:spcPct val="70000"/>
              </a:lnSpc>
              <a:spcBef>
                <a:spcPct val="50000"/>
              </a:spcBef>
              <a:buNone/>
            </a:pPr>
            <a:r>
              <a:rPr lang="en-US" sz="2800" dirty="0" smtClean="0">
                <a:solidFill>
                  <a:schemeClr val="tx1">
                    <a:lumMod val="75000"/>
                  </a:schemeClr>
                </a:solidFill>
              </a:rPr>
              <a:t>      technological barriers</a:t>
            </a:r>
          </a:p>
          <a:p>
            <a:pPr>
              <a:lnSpc>
                <a:spcPct val="120000"/>
              </a:lnSpc>
              <a:spcBef>
                <a:spcPct val="50000"/>
              </a:spcBef>
              <a:buFont typeface="Wingdings" charset="2"/>
              <a:buChar char="u"/>
            </a:pPr>
            <a:r>
              <a:rPr lang="en-US" sz="2800" dirty="0" smtClean="0">
                <a:solidFill>
                  <a:schemeClr val="tx1">
                    <a:lumMod val="75000"/>
                  </a:schemeClr>
                </a:solidFill>
              </a:rPr>
              <a:t>Experienced difficulty </a:t>
            </a:r>
            <a:r>
              <a:rPr lang="en-US" sz="2800" dirty="0">
                <a:solidFill>
                  <a:schemeClr val="tx1">
                    <a:lumMod val="75000"/>
                  </a:schemeClr>
                </a:solidFill>
              </a:rPr>
              <a:t>obtaining </a:t>
            </a:r>
            <a:r>
              <a:rPr lang="en-US" sz="2800" dirty="0" smtClean="0">
                <a:solidFill>
                  <a:schemeClr val="tx1">
                    <a:lumMod val="75000"/>
                  </a:schemeClr>
                </a:solidFill>
              </a:rPr>
              <a:t>accommodations</a:t>
            </a:r>
          </a:p>
          <a:p>
            <a:pPr>
              <a:lnSpc>
                <a:spcPct val="110000"/>
              </a:lnSpc>
              <a:spcBef>
                <a:spcPct val="50000"/>
              </a:spcBef>
              <a:buFont typeface="Wingdings" charset="2"/>
              <a:buChar char="u"/>
            </a:pPr>
            <a:r>
              <a:rPr lang="en-US" sz="2800" dirty="0">
                <a:solidFill>
                  <a:schemeClr val="tx1">
                    <a:lumMod val="75000"/>
                  </a:schemeClr>
                </a:solidFill>
              </a:rPr>
              <a:t>A</a:t>
            </a:r>
            <a:r>
              <a:rPr lang="en-US" sz="2800" dirty="0" smtClean="0">
                <a:solidFill>
                  <a:schemeClr val="tx1">
                    <a:lumMod val="75000"/>
                  </a:schemeClr>
                </a:solidFill>
              </a:rPr>
              <a:t>nticipated some, but not all, barriers encountered</a:t>
            </a:r>
            <a:endParaRPr lang="en-US" sz="2800" dirty="0">
              <a:solidFill>
                <a:schemeClr val="tx1">
                  <a:lumMod val="75000"/>
                </a:schemeClr>
              </a:solidFill>
            </a:endParaRPr>
          </a:p>
          <a:p>
            <a:pPr>
              <a:lnSpc>
                <a:spcPct val="90000"/>
              </a:lnSpc>
              <a:buFont typeface="Wingdings" charset="0"/>
              <a:buNone/>
            </a:pPr>
            <a:endParaRPr lang="en-AU" altLang="ja-JP" sz="2800" dirty="0" smtClean="0">
              <a:solidFill>
                <a:schemeClr val="tx1">
                  <a:lumMod val="75000"/>
                </a:schemeClr>
              </a:solidFill>
            </a:endParaRPr>
          </a:p>
          <a:p>
            <a:pPr>
              <a:lnSpc>
                <a:spcPct val="90000"/>
              </a:lnSpc>
              <a:buNone/>
            </a:pPr>
            <a:r>
              <a:rPr lang="en-AU" sz="2000" spc="-100" dirty="0">
                <a:solidFill>
                  <a:schemeClr val="tx1">
                    <a:lumMod val="75000"/>
                  </a:schemeClr>
                </a:solidFill>
                <a:ea typeface="+mj-ea"/>
                <a:cs typeface="+mj-cs"/>
              </a:rPr>
              <a:t>(Punch, Hyde, &amp; Power, 2007)</a:t>
            </a:r>
            <a:endParaRPr lang="en-AU" altLang="ja-JP" sz="2800" dirty="0" smtClean="0">
              <a:solidFill>
                <a:schemeClr val="tx1">
                  <a:lumMod val="75000"/>
                </a:schemeClr>
              </a:solidFill>
            </a:endParaRPr>
          </a:p>
        </p:txBody>
      </p:sp>
      <p:pic>
        <p:nvPicPr>
          <p:cNvPr id="5"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09573" t="-80673" r="-248260" b="-34593"/>
          <a:stretch/>
        </p:blipFill>
        <p:spPr>
          <a:xfrm>
            <a:off x="4728399" y="-358695"/>
            <a:ext cx="8831203" cy="3518477"/>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59042" y="3533775"/>
            <a:ext cx="812800" cy="609600"/>
          </a:xfrm>
          <a:prstGeom prst="rect">
            <a:avLst/>
          </a:prstGeom>
        </p:spPr>
      </p:pic>
    </p:spTree>
    <p:extLst>
      <p:ext uri="{BB962C8B-B14F-4D97-AF65-F5344CB8AC3E}">
        <p14:creationId xmlns:p14="http://schemas.microsoft.com/office/powerpoint/2010/main" val="3237631501"/>
      </p:ext>
    </p:extLst>
  </p:cSld>
  <p:clrMapOvr>
    <a:masterClrMapping/>
  </p:clrMapOvr>
  <mc:AlternateContent xmlns:mc="http://schemas.openxmlformats.org/markup-compatibility/2006" xmlns:p14="http://schemas.microsoft.com/office/powerpoint/2010/main">
    <mc:Choice Requires="p14">
      <p:transition spd="slow" p14:dur="2000" advTm="60332"/>
    </mc:Choice>
    <mc:Fallback xmlns="">
      <p:transition xmlns:p14="http://schemas.microsoft.com/office/powerpoint/2010/main" spd="slow" advTm="6033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681098"/>
          </a:xfrm>
        </p:spPr>
        <p:txBody>
          <a:bodyPr>
            <a:noAutofit/>
          </a:bodyPr>
          <a:lstStyle/>
          <a:p>
            <a:r>
              <a:rPr lang="en-US" sz="3200" dirty="0"/>
              <a:t>Griffith graduates </a:t>
            </a:r>
            <a:r>
              <a:rPr lang="en-US" sz="3200" dirty="0" smtClean="0"/>
              <a:t>study - solutions </a:t>
            </a:r>
            <a:r>
              <a:rPr lang="en-US" sz="3200" dirty="0"/>
              <a:t>&amp; </a:t>
            </a:r>
            <a:r>
              <a:rPr lang="en-US" sz="3200" dirty="0" smtClean="0"/>
              <a:t>strategies</a:t>
            </a:r>
            <a:r>
              <a:rPr lang="en-US" sz="3200" dirty="0"/>
              <a:t/>
            </a:r>
            <a:br>
              <a:rPr lang="en-US" sz="3200" dirty="0"/>
            </a:br>
            <a:endParaRPr lang="en-US" sz="3200" dirty="0"/>
          </a:p>
        </p:txBody>
      </p:sp>
      <p:sp>
        <p:nvSpPr>
          <p:cNvPr id="3" name="Content Placeholder 2"/>
          <p:cNvSpPr>
            <a:spLocks noGrp="1"/>
          </p:cNvSpPr>
          <p:nvPr>
            <p:ph idx="1"/>
          </p:nvPr>
        </p:nvSpPr>
        <p:spPr>
          <a:xfrm>
            <a:off x="457200" y="952586"/>
            <a:ext cx="8229600" cy="3286039"/>
          </a:xfrm>
        </p:spPr>
        <p:txBody>
          <a:bodyPr>
            <a:normAutofit fontScale="70000" lnSpcReduction="20000"/>
          </a:bodyPr>
          <a:lstStyle/>
          <a:p>
            <a:pPr marL="0" indent="0">
              <a:buNone/>
            </a:pPr>
            <a:endParaRPr lang="en-US" dirty="0" smtClean="0">
              <a:solidFill>
                <a:schemeClr val="tx1">
                  <a:lumMod val="75000"/>
                </a:schemeClr>
              </a:solidFill>
            </a:endParaRPr>
          </a:p>
          <a:p>
            <a:pPr>
              <a:lnSpc>
                <a:spcPct val="90000"/>
              </a:lnSpc>
              <a:buFont typeface="Wingdings" charset="2"/>
              <a:buChar char="u"/>
            </a:pPr>
            <a:r>
              <a:rPr lang="en-US" sz="2800" dirty="0">
                <a:solidFill>
                  <a:schemeClr val="tx1">
                    <a:lumMod val="75000"/>
                  </a:schemeClr>
                </a:solidFill>
              </a:rPr>
              <a:t>Self-</a:t>
            </a:r>
            <a:r>
              <a:rPr lang="en-US" sz="2800" dirty="0" smtClean="0">
                <a:solidFill>
                  <a:schemeClr val="tx1">
                    <a:lumMod val="75000"/>
                  </a:schemeClr>
                </a:solidFill>
              </a:rPr>
              <a:t>advocacy, </a:t>
            </a:r>
            <a:r>
              <a:rPr lang="en-US" sz="2800" dirty="0">
                <a:solidFill>
                  <a:schemeClr val="tx1">
                    <a:lumMod val="75000"/>
                  </a:schemeClr>
                </a:solidFill>
              </a:rPr>
              <a:t>educating others about </a:t>
            </a:r>
            <a:r>
              <a:rPr lang="en-US" sz="2800" dirty="0" smtClean="0">
                <a:solidFill>
                  <a:schemeClr val="tx1">
                    <a:lumMod val="75000"/>
                  </a:schemeClr>
                </a:solidFill>
              </a:rPr>
              <a:t>hearing loss</a:t>
            </a:r>
          </a:p>
          <a:p>
            <a:pPr>
              <a:lnSpc>
                <a:spcPct val="90000"/>
              </a:lnSpc>
              <a:buFont typeface="Wingdings" charset="2"/>
              <a:buChar char="u"/>
            </a:pPr>
            <a:endParaRPr lang="en-US" sz="2800" dirty="0">
              <a:solidFill>
                <a:schemeClr val="tx1">
                  <a:lumMod val="75000"/>
                </a:schemeClr>
              </a:solidFill>
            </a:endParaRPr>
          </a:p>
          <a:p>
            <a:pPr>
              <a:lnSpc>
                <a:spcPct val="110000"/>
              </a:lnSpc>
              <a:buFont typeface="Wingdings" charset="2"/>
              <a:buChar char="u"/>
            </a:pPr>
            <a:r>
              <a:rPr lang="en-US" sz="2800" dirty="0" smtClean="0">
                <a:solidFill>
                  <a:schemeClr val="tx1">
                    <a:lumMod val="75000"/>
                  </a:schemeClr>
                </a:solidFill>
              </a:rPr>
              <a:t>Being </a:t>
            </a:r>
            <a:r>
              <a:rPr lang="en-US" sz="2800" dirty="0">
                <a:solidFill>
                  <a:schemeClr val="tx1">
                    <a:lumMod val="75000"/>
                  </a:schemeClr>
                </a:solidFill>
              </a:rPr>
              <a:t>pro-active, honest about support needs, </a:t>
            </a:r>
            <a:r>
              <a:rPr lang="en-US" sz="2800" dirty="0" smtClean="0">
                <a:solidFill>
                  <a:schemeClr val="tx1">
                    <a:lumMod val="75000"/>
                  </a:schemeClr>
                </a:solidFill>
              </a:rPr>
              <a:t>persistent</a:t>
            </a:r>
          </a:p>
          <a:p>
            <a:pPr>
              <a:lnSpc>
                <a:spcPct val="90000"/>
              </a:lnSpc>
              <a:buFont typeface="Wingdings" charset="2"/>
              <a:buChar char="u"/>
            </a:pPr>
            <a:endParaRPr lang="en-US" sz="2800" dirty="0">
              <a:solidFill>
                <a:schemeClr val="tx1">
                  <a:lumMod val="75000"/>
                </a:schemeClr>
              </a:solidFill>
            </a:endParaRPr>
          </a:p>
          <a:p>
            <a:pPr>
              <a:lnSpc>
                <a:spcPct val="90000"/>
              </a:lnSpc>
              <a:buFont typeface="Wingdings" charset="2"/>
              <a:buChar char="u"/>
            </a:pPr>
            <a:r>
              <a:rPr lang="en-US" sz="2800" dirty="0" smtClean="0">
                <a:solidFill>
                  <a:schemeClr val="tx1">
                    <a:lumMod val="75000"/>
                  </a:schemeClr>
                </a:solidFill>
              </a:rPr>
              <a:t>Awareness </a:t>
            </a:r>
            <a:r>
              <a:rPr lang="en-US" sz="2800" dirty="0">
                <a:solidFill>
                  <a:schemeClr val="tx1">
                    <a:lumMod val="75000"/>
                  </a:schemeClr>
                </a:solidFill>
              </a:rPr>
              <a:t>of anti-discrimination </a:t>
            </a:r>
            <a:r>
              <a:rPr lang="en-US" sz="2800" dirty="0" smtClean="0">
                <a:solidFill>
                  <a:schemeClr val="tx1">
                    <a:lumMod val="75000"/>
                  </a:schemeClr>
                </a:solidFill>
              </a:rPr>
              <a:t>laws</a:t>
            </a:r>
          </a:p>
          <a:p>
            <a:pPr>
              <a:lnSpc>
                <a:spcPct val="90000"/>
              </a:lnSpc>
              <a:buFont typeface="Wingdings" charset="2"/>
              <a:buChar char="u"/>
            </a:pPr>
            <a:endParaRPr lang="en-US" sz="2800" dirty="0">
              <a:solidFill>
                <a:schemeClr val="tx1">
                  <a:lumMod val="75000"/>
                </a:schemeClr>
              </a:solidFill>
            </a:endParaRPr>
          </a:p>
          <a:p>
            <a:pPr>
              <a:lnSpc>
                <a:spcPct val="90000"/>
              </a:lnSpc>
              <a:buFont typeface="Wingdings" charset="2"/>
              <a:buChar char="u"/>
            </a:pPr>
            <a:r>
              <a:rPr lang="en-US" sz="2800" dirty="0">
                <a:solidFill>
                  <a:schemeClr val="tx1">
                    <a:lumMod val="75000"/>
                  </a:schemeClr>
                </a:solidFill>
              </a:rPr>
              <a:t>Forward planning in </a:t>
            </a:r>
            <a:r>
              <a:rPr lang="en-US" sz="2800" dirty="0" smtClean="0">
                <a:solidFill>
                  <a:schemeClr val="tx1">
                    <a:lumMod val="75000"/>
                  </a:schemeClr>
                </a:solidFill>
              </a:rPr>
              <a:t>requesting or </a:t>
            </a:r>
            <a:r>
              <a:rPr lang="en-US" sz="2800" dirty="0" err="1" smtClean="0">
                <a:solidFill>
                  <a:schemeClr val="tx1">
                    <a:lumMod val="75000"/>
                  </a:schemeClr>
                </a:solidFill>
              </a:rPr>
              <a:t>organising</a:t>
            </a:r>
            <a:r>
              <a:rPr lang="en-US" sz="2800" dirty="0" smtClean="0">
                <a:solidFill>
                  <a:schemeClr val="tx1">
                    <a:lumMod val="75000"/>
                  </a:schemeClr>
                </a:solidFill>
              </a:rPr>
              <a:t> accommodations</a:t>
            </a:r>
          </a:p>
          <a:p>
            <a:pPr>
              <a:lnSpc>
                <a:spcPct val="90000"/>
              </a:lnSpc>
              <a:buFont typeface="Wingdings" charset="2"/>
              <a:buChar char="u"/>
            </a:pPr>
            <a:endParaRPr lang="en-US" sz="2800" i="1" dirty="0">
              <a:solidFill>
                <a:schemeClr val="tx1">
                  <a:lumMod val="75000"/>
                </a:schemeClr>
              </a:solidFill>
            </a:endParaRPr>
          </a:p>
          <a:p>
            <a:pPr>
              <a:lnSpc>
                <a:spcPct val="110000"/>
              </a:lnSpc>
              <a:buFont typeface="Wingdings" charset="2"/>
              <a:buChar char="u"/>
            </a:pPr>
            <a:r>
              <a:rPr lang="en-US" sz="2800" dirty="0" smtClean="0">
                <a:solidFill>
                  <a:schemeClr val="tx1">
                    <a:lumMod val="75000"/>
                  </a:schemeClr>
                </a:solidFill>
              </a:rPr>
              <a:t>Staying </a:t>
            </a:r>
            <a:r>
              <a:rPr lang="en-US" sz="2800" dirty="0">
                <a:solidFill>
                  <a:schemeClr val="tx1">
                    <a:lumMod val="75000"/>
                  </a:schemeClr>
                </a:solidFill>
              </a:rPr>
              <a:t>healthy and rested to deal with </a:t>
            </a:r>
            <a:r>
              <a:rPr lang="ja-JP" altLang="en-US" sz="2800" dirty="0">
                <a:solidFill>
                  <a:schemeClr val="tx1">
                    <a:lumMod val="75000"/>
                  </a:schemeClr>
                </a:solidFill>
              </a:rPr>
              <a:t>“</a:t>
            </a:r>
            <a:r>
              <a:rPr lang="en-US" sz="2800" dirty="0">
                <a:solidFill>
                  <a:schemeClr val="tx1">
                    <a:lumMod val="75000"/>
                  </a:schemeClr>
                </a:solidFill>
              </a:rPr>
              <a:t>listener fatigue</a:t>
            </a:r>
            <a:r>
              <a:rPr lang="ja-JP" altLang="en-US" sz="2800" dirty="0">
                <a:solidFill>
                  <a:schemeClr val="tx1">
                    <a:lumMod val="75000"/>
                  </a:schemeClr>
                </a:solidFill>
              </a:rPr>
              <a:t>”</a:t>
            </a:r>
            <a:r>
              <a:rPr lang="en-US" sz="2800" dirty="0">
                <a:solidFill>
                  <a:schemeClr val="tx1">
                    <a:lumMod val="75000"/>
                  </a:schemeClr>
                </a:solidFill>
              </a:rPr>
              <a:t> and managing work environment </a:t>
            </a:r>
          </a:p>
          <a:p>
            <a:pPr marL="0" indent="0">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676650"/>
            <a:ext cx="812800" cy="609600"/>
          </a:xfrm>
          <a:prstGeom prst="rect">
            <a:avLst/>
          </a:prstGeom>
        </p:spPr>
      </p:pic>
    </p:spTree>
    <p:extLst>
      <p:ext uri="{BB962C8B-B14F-4D97-AF65-F5344CB8AC3E}">
        <p14:creationId xmlns:p14="http://schemas.microsoft.com/office/powerpoint/2010/main" val="3989838092"/>
      </p:ext>
    </p:extLst>
  </p:cSld>
  <p:clrMapOvr>
    <a:masterClrMapping/>
  </p:clrMapOvr>
  <mc:AlternateContent xmlns:mc="http://schemas.openxmlformats.org/markup-compatibility/2006" xmlns:p14="http://schemas.microsoft.com/office/powerpoint/2010/main">
    <mc:Choice Requires="p14">
      <p:transition spd="slow" p14:dur="2000" advTm="34897"/>
    </mc:Choice>
    <mc:Fallback xmlns="">
      <p:transition xmlns:p14="http://schemas.microsoft.com/office/powerpoint/2010/main" spd="slow" advTm="3489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Workplace stress </a:t>
            </a:r>
            <a:r>
              <a:rPr lang="en-US" sz="3200" dirty="0"/>
              <a:t>&amp; fatigue </a:t>
            </a:r>
          </a:p>
        </p:txBody>
      </p:sp>
      <p:sp>
        <p:nvSpPr>
          <p:cNvPr id="3" name="Content Placeholder 2"/>
          <p:cNvSpPr>
            <a:spLocks noGrp="1"/>
          </p:cNvSpPr>
          <p:nvPr>
            <p:ph idx="1"/>
          </p:nvPr>
        </p:nvSpPr>
        <p:spPr>
          <a:xfrm>
            <a:off x="457200" y="1200152"/>
            <a:ext cx="8229600" cy="2124074"/>
          </a:xfrm>
        </p:spPr>
        <p:txBody>
          <a:bodyPr>
            <a:normAutofit fontScale="85000" lnSpcReduction="20000"/>
          </a:bodyPr>
          <a:lstStyle/>
          <a:p>
            <a:endParaRPr lang="en-US" dirty="0">
              <a:solidFill>
                <a:schemeClr val="tx1">
                  <a:lumMod val="75000"/>
                </a:schemeClr>
              </a:solidFill>
            </a:endParaRPr>
          </a:p>
          <a:p>
            <a:pPr>
              <a:buFont typeface="Wingdings" charset="2"/>
              <a:buChar char="u"/>
            </a:pPr>
            <a:r>
              <a:rPr lang="en-US" sz="2800" dirty="0" smtClean="0">
                <a:solidFill>
                  <a:schemeClr val="tx1">
                    <a:lumMod val="75000"/>
                  </a:schemeClr>
                </a:solidFill>
              </a:rPr>
              <a:t>From extra listening effort, concentration, speech-reading</a:t>
            </a:r>
          </a:p>
          <a:p>
            <a:pPr>
              <a:buFont typeface="Wingdings" charset="2"/>
              <a:buChar char="u"/>
            </a:pPr>
            <a:endParaRPr lang="en-US" sz="2800" dirty="0">
              <a:solidFill>
                <a:schemeClr val="tx1">
                  <a:lumMod val="75000"/>
                </a:schemeClr>
              </a:solidFill>
            </a:endParaRPr>
          </a:p>
          <a:p>
            <a:pPr>
              <a:buFont typeface="Wingdings" charset="2"/>
              <a:buChar char="u"/>
            </a:pPr>
            <a:r>
              <a:rPr lang="en-US" sz="2800" dirty="0">
                <a:solidFill>
                  <a:schemeClr val="tx1">
                    <a:lumMod val="75000"/>
                  </a:schemeClr>
                </a:solidFill>
              </a:rPr>
              <a:t>G</a:t>
            </a:r>
            <a:r>
              <a:rPr lang="en-US" sz="2800" dirty="0" smtClean="0">
                <a:solidFill>
                  <a:schemeClr val="tx1">
                    <a:lumMod val="75000"/>
                  </a:schemeClr>
                </a:solidFill>
              </a:rPr>
              <a:t>reater psychophysiological stress in speech recognition tasks in noise (</a:t>
            </a:r>
            <a:r>
              <a:rPr lang="en-US" sz="2800" dirty="0" err="1" smtClean="0">
                <a:solidFill>
                  <a:schemeClr val="tx1">
                    <a:lumMod val="75000"/>
                  </a:schemeClr>
                </a:solidFill>
              </a:rPr>
              <a:t>Mackersie</a:t>
            </a:r>
            <a:r>
              <a:rPr lang="en-US" sz="2800" dirty="0" smtClean="0">
                <a:solidFill>
                  <a:schemeClr val="tx1">
                    <a:lumMod val="75000"/>
                  </a:schemeClr>
                </a:solidFill>
              </a:rPr>
              <a:t>, et. al. 2015)</a:t>
            </a:r>
          </a:p>
          <a:p>
            <a:pPr>
              <a:buFont typeface="Wingdings" charset="2"/>
              <a:buChar char="u"/>
            </a:pPr>
            <a:endParaRPr lang="en-US" dirty="0">
              <a:solidFill>
                <a:schemeClr val="tx2"/>
              </a:solidFill>
            </a:endParaRPr>
          </a:p>
          <a:p>
            <a:pPr>
              <a:buFont typeface="Wingdings" charset="2"/>
              <a:buChar char="u"/>
            </a:pPr>
            <a:endParaRPr lang="en-US" dirty="0">
              <a:solidFill>
                <a:schemeClr val="tx2"/>
              </a:solidFill>
            </a:endParaRPr>
          </a:p>
        </p:txBody>
      </p:sp>
      <p:pic>
        <p:nvPicPr>
          <p:cNvPr id="4" name="Picture 3"/>
          <p:cNvPicPr>
            <a:picLocks noChangeAspect="1"/>
          </p:cNvPicPr>
          <p:nvPr/>
        </p:nvPicPr>
        <p:blipFill>
          <a:blip r:embed="rId5"/>
          <a:stretch>
            <a:fillRect/>
          </a:stretch>
        </p:blipFill>
        <p:spPr>
          <a:xfrm>
            <a:off x="5689600" y="3324226"/>
            <a:ext cx="2171700" cy="933449"/>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1500" y="3724275"/>
            <a:ext cx="812800" cy="609600"/>
          </a:xfrm>
          <a:prstGeom prst="rect">
            <a:avLst/>
          </a:prstGeom>
        </p:spPr>
      </p:pic>
    </p:spTree>
    <p:extLst>
      <p:ext uri="{BB962C8B-B14F-4D97-AF65-F5344CB8AC3E}">
        <p14:creationId xmlns:p14="http://schemas.microsoft.com/office/powerpoint/2010/main" val="116155312"/>
      </p:ext>
    </p:extLst>
  </p:cSld>
  <p:clrMapOvr>
    <a:masterClrMapping/>
  </p:clrMapOvr>
  <mc:AlternateContent xmlns:mc="http://schemas.openxmlformats.org/markup-compatibility/2006" xmlns:p14="http://schemas.microsoft.com/office/powerpoint/2010/main">
    <mc:Choice Requires="p14">
      <p:transition spd="slow" p14:dur="2000" advTm="68222"/>
    </mc:Choice>
    <mc:Fallback xmlns="">
      <p:transition xmlns:p14="http://schemas.microsoft.com/office/powerpoint/2010/main" spd="slow" advTm="682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ection Slide 1">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Slide 2">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DEI Text Ribbon bottom right">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VDEI Text NO Ribbon">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0F5FAE742D5478D917EE70B12AABF" ma:contentTypeVersion="15" ma:contentTypeDescription="Create a new document." ma:contentTypeScope="" ma:versionID="5bfb064b3746dd9a2f9d7ca8ab96a7ff">
  <xsd:schema xmlns:xsd="http://www.w3.org/2001/XMLSchema" xmlns:xs="http://www.w3.org/2001/XMLSchema" xmlns:p="http://schemas.microsoft.com/office/2006/metadata/properties" xmlns:ns2="de32acbc-2b23-4cb0-8478-fcee7d05ee32" xmlns:ns3="9fc8724d-89cc-402b-bbe0-7965213496a8" targetNamespace="http://schemas.microsoft.com/office/2006/metadata/properties" ma:root="true" ma:fieldsID="816a78cae2d44f0f71e3271cb5477d81" ns2:_="" ns3:_="">
    <xsd:import namespace="de32acbc-2b23-4cb0-8478-fcee7d05ee32"/>
    <xsd:import namespace="9fc8724d-89cc-402b-bbe0-7965213496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2acbc-2b23-4cb0-8478-fcee7d05e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cc9ec28-b5bd-4f0a-bc79-a98376c03a4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c8724d-89cc-402b-bbe0-7965213496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fda89a7-951f-4011-bc72-bc57ea0d0449}" ma:internalName="TaxCatchAll" ma:showField="CatchAllData" ma:web="9fc8724d-89cc-402b-bbe0-7965213496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2acbc-2b23-4cb0-8478-fcee7d05ee32">
      <Terms xmlns="http://schemas.microsoft.com/office/infopath/2007/PartnerControls"/>
    </lcf76f155ced4ddcb4097134ff3c332f>
    <TaxCatchAll xmlns="9fc8724d-89cc-402b-bbe0-7965213496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543586189B5034CA46E01477DA710B1" ma:contentTypeVersion="1" ma:contentTypeDescription="Create a new document." ma:contentTypeScope="" ma:versionID="05755bd356f989c4e49970be2d97b1e0">
  <xsd:schema xmlns:xsd="http://www.w3.org/2001/XMLSchema" xmlns:xs="http://www.w3.org/2001/XMLSchema" xmlns:p="http://schemas.microsoft.com/office/2006/metadata/properties" xmlns:ns1="http://schemas.microsoft.com/sharepoint/v3" xmlns:ns2="5d14890a-c71e-44f0-a7b4-775c357eb01c" targetNamespace="http://schemas.microsoft.com/office/2006/metadata/properties" ma:root="true" ma:fieldsID="921a5e4c17d15224d4625d502c1abaa0" ns1:_="" ns2:_="">
    <xsd:import namespace="http://schemas.microsoft.com/sharepoint/v3"/>
    <xsd:import namespace="5d14890a-c71e-44f0-a7b4-775c357eb01c"/>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14890a-c71e-44f0-a7b4-775c357eb01c"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F078A8-79CD-4D4D-AADD-259C179A46A6}"/>
</file>

<file path=customXml/itemProps2.xml><?xml version="1.0" encoding="utf-8"?>
<ds:datastoreItem xmlns:ds="http://schemas.openxmlformats.org/officeDocument/2006/customXml" ds:itemID="{A8333672-6B45-4AAC-818D-B202CD4CD5D7}"/>
</file>

<file path=customXml/itemProps3.xml><?xml version="1.0" encoding="utf-8"?>
<ds:datastoreItem xmlns:ds="http://schemas.openxmlformats.org/officeDocument/2006/customXml" ds:itemID="{FF8244F3-A92B-45EB-ACA7-B1F7C7BBE2E7}"/>
</file>

<file path=customXml/itemProps4.xml><?xml version="1.0" encoding="utf-8"?>
<ds:datastoreItem xmlns:ds="http://schemas.openxmlformats.org/officeDocument/2006/customXml" ds:itemID="{1D366E3C-75F2-42F5-90C2-D5602358A95B}"/>
</file>

<file path=docProps/app.xml><?xml version="1.0" encoding="utf-8"?>
<Properties xmlns="http://schemas.openxmlformats.org/officeDocument/2006/extended-properties" xmlns:vt="http://schemas.openxmlformats.org/officeDocument/2006/docPropsVTypes">
  <Template/>
  <TotalTime>932</TotalTime>
  <Words>1725</Words>
  <Application>Microsoft Macintosh PowerPoint</Application>
  <PresentationFormat>On-screen Show (16:9)</PresentationFormat>
  <Paragraphs>160</Paragraphs>
  <Slides>12</Slides>
  <Notes>12</Notes>
  <HiddenSlides>0</HiddenSlides>
  <MMClips>12</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Section Slide 1</vt:lpstr>
      <vt:lpstr>Section Slide 2</vt:lpstr>
      <vt:lpstr>VDEI Text Ribbon bottom right</vt:lpstr>
      <vt:lpstr>1_VDEI Text NO Ribbon</vt:lpstr>
      <vt:lpstr>SUPpORTING adolescents who are deaf or hard of hearing IN Transition TO POST-SCHOOL EDUCATION &amp; EMPLOYMENT</vt:lpstr>
      <vt:lpstr>Part 3      Focus on employment</vt:lpstr>
      <vt:lpstr>Can he/she do that job?</vt:lpstr>
      <vt:lpstr>Websites for job stories &amp; information</vt:lpstr>
      <vt:lpstr>Disability Discrimination Act 1992</vt:lpstr>
      <vt:lpstr>In the workplace – reasonable adjustments (DDA)</vt:lpstr>
      <vt:lpstr>Griffith graduates study- challenges </vt:lpstr>
      <vt:lpstr>Griffith graduates study - solutions &amp; strategies </vt:lpstr>
      <vt:lpstr>Workplace stress &amp; fatigue </vt:lpstr>
      <vt:lpstr>Workplace stress &amp; fatigue</vt:lpstr>
      <vt:lpstr>   Examples of workplace accommodations</vt:lpstr>
      <vt:lpstr>Employment Assistance Fund  </vt:lpstr>
    </vt:vector>
  </TitlesOfParts>
  <Company>Seamer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Seamer</dc:creator>
  <cp:lastModifiedBy>Renee Punch</cp:lastModifiedBy>
  <cp:revision>35</cp:revision>
  <cp:lastPrinted>2015-04-30T23:46:38Z</cp:lastPrinted>
  <dcterms:created xsi:type="dcterms:W3CDTF">2014-10-06T11:05:17Z</dcterms:created>
  <dcterms:modified xsi:type="dcterms:W3CDTF">2015-10-20T06:22:13Z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0x0101007A90F5FAE742D5478D917EE70B12AABF</vt:lpwstr>
  </property>
  <property fmtid="{D5CDD505-2E9C-101B-9397-08002B2CF9AE}" pid="3" name="_dlc_DocIdItemGuid">
    <vt:lpwstr>54ba180f-fec1-4f9f-8c48-e880977b455a</vt:lpwstr>
  </property>
</Properties>
</file>