
<file path=[Content_Types].xml><?xml version="1.0" encoding="utf-8"?>
<Types xmlns="http://schemas.openxmlformats.org/package/2006/content-types">
  <Default Extension="bin" ContentType="application/vnd.openxmlformats-officedocument.presentationml.printerSettings"/>
  <Default Extension="png" ContentType="image/png"/>
  <Default Extension="jpeg" ContentType="image/jpeg"/>
  <Default Extension="emf" ContentType="image/x-emf"/>
  <Default Extension="wma" ContentType="audio/unknown"/>
  <Default Extension="rels" ContentType="application/vnd.openxmlformats-package.relationships+xml"/>
  <Default Extension="xml" ContentType="application/xml"/>
  <Default Extension="jpg" ContentType="image/jpeg"/>
  <Override PartName="/ppt/slides/slide13.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notesSlides/notesSlide10.xml" ContentType="application/vnd.openxmlformats-officedocument.presentationml.notesSlide+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slideLayouts/slideLayout12.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notesSlides/notesSlide4.xml" ContentType="application/vnd.openxmlformats-officedocument.presentationml.notesSlide+xml"/>
  <Override PartName="/ppt/slideLayouts/slideLayout5.xml" ContentType="application/vnd.openxmlformats-officedocument.presentationml.slideLayout+xml"/>
  <Override PartName="/ppt/slideLayouts/slideLayout13.xml" ContentType="application/vnd.openxmlformats-officedocument.presentationml.slideLayout+xml"/>
  <Override PartName="/ppt/notesSlides/notesSlide3.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8.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slideLayouts/slideLayout10.xml" ContentType="application/vnd.openxmlformats-officedocument.presentationml.slideLayout+xml"/>
  <Override PartName="/ppt/slideLayouts/slideLayout4.xml" ContentType="application/vnd.openxmlformats-officedocument.presentationml.slideLayout+xml"/>
  <Override PartName="/ppt/notesSlides/notesSlide5.xml" ContentType="application/vnd.openxmlformats-officedocument.presentationml.notesSlide+xml"/>
  <Override PartName="/ppt/slideLayouts/slideLayout3.xml" ContentType="application/vnd.openxmlformats-officedocument.presentationml.slideLayout+xml"/>
  <Override PartName="/ppt/notesSlides/notesSlide7.xml" ContentType="application/vnd.openxmlformats-officedocument.presentationml.notesSlide+xml"/>
  <Override PartName="/ppt/notesSlides/notesSlide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handoutMasters/handoutMaster1.xml" ContentType="application/vnd.openxmlformats-officedocument.presentationml.handoutMaster+xml"/>
  <Override PartName="/ppt/theme/theme2.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1" r:id="rId1"/>
    <p:sldMasterId id="2147483735" r:id="rId2"/>
    <p:sldMasterId id="2147483738" r:id="rId3"/>
    <p:sldMasterId id="2147483723" r:id="rId4"/>
    <p:sldMasterId id="2147483730" r:id="rId5"/>
  </p:sldMasterIdLst>
  <p:notesMasterIdLst>
    <p:notesMasterId r:id="rId19"/>
  </p:notesMasterIdLst>
  <p:handoutMasterIdLst>
    <p:handoutMasterId r:id="rId20"/>
  </p:handoutMasterIdLst>
  <p:sldIdLst>
    <p:sldId id="270"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scaleToFitPaper="1"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99" autoAdjust="0"/>
    <p:restoredTop sz="59572" autoAdjust="0"/>
  </p:normalViewPr>
  <p:slideViewPr>
    <p:cSldViewPr snapToGrid="0" snapToObjects="1">
      <p:cViewPr>
        <p:scale>
          <a:sx n="100" d="100"/>
          <a:sy n="100" d="100"/>
        </p:scale>
        <p:origin x="-3456" y="-13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8" Type="http://schemas.openxmlformats.org/officeDocument/2006/relationships/slide" Target="slides/slide3.xml"/><Relationship Id="rId26" Type="http://schemas.openxmlformats.org/officeDocument/2006/relationships/customXml" Target="../customXml/item1.xml"/><Relationship Id="rId21" Type="http://schemas.openxmlformats.org/officeDocument/2006/relationships/printerSettings" Target="printerSettings/printerSettings1.bin"/><Relationship Id="rId3" Type="http://schemas.openxmlformats.org/officeDocument/2006/relationships/slideMaster" Target="slideMasters/slideMaster3.xml"/><Relationship Id="rId25" Type="http://schemas.openxmlformats.org/officeDocument/2006/relationships/tableStyles" Target="tableStyles.xml"/><Relationship Id="rId12" Type="http://schemas.openxmlformats.org/officeDocument/2006/relationships/slide" Target="slides/slide7.xml"/><Relationship Id="rId17" Type="http://schemas.openxmlformats.org/officeDocument/2006/relationships/slide" Target="slides/slide12.xml"/><Relationship Id="rId7" Type="http://schemas.openxmlformats.org/officeDocument/2006/relationships/slide" Target="slides/slide2.xml"/><Relationship Id="rId20" Type="http://schemas.openxmlformats.org/officeDocument/2006/relationships/handoutMaster" Target="handoutMasters/handoutMaster1.xml"/><Relationship Id="rId16" Type="http://schemas.openxmlformats.org/officeDocument/2006/relationships/slide" Target="slides/slide11.xml"/><Relationship Id="rId2" Type="http://schemas.openxmlformats.org/officeDocument/2006/relationships/slideMaster" Target="slideMasters/slideMaster2.xml"/><Relationship Id="rId29" Type="http://schemas.openxmlformats.org/officeDocument/2006/relationships/customXml" Target="../customXml/item4.xml"/><Relationship Id="rId24" Type="http://schemas.openxmlformats.org/officeDocument/2006/relationships/theme" Target="theme/theme1.xml"/><Relationship Id="rId11" Type="http://schemas.openxmlformats.org/officeDocument/2006/relationships/slide" Target="slides/slide6.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viewProps" Target="viewProps.xml"/><Relationship Id="rId15" Type="http://schemas.openxmlformats.org/officeDocument/2006/relationships/slide" Target="slides/slide10.xml"/><Relationship Id="rId5" Type="http://schemas.openxmlformats.org/officeDocument/2006/relationships/slideMaster" Target="slideMasters/slideMaster5.xml"/><Relationship Id="rId28" Type="http://schemas.openxmlformats.org/officeDocument/2006/relationships/customXml" Target="../customXml/item3.xml"/><Relationship Id="rId10" Type="http://schemas.openxmlformats.org/officeDocument/2006/relationships/slide" Target="slides/slide5.xml"/><Relationship Id="rId19" Type="http://schemas.openxmlformats.org/officeDocument/2006/relationships/notesMaster" Target="notesMasters/notesMaster1.xml"/><Relationship Id="rId9" Type="http://schemas.openxmlformats.org/officeDocument/2006/relationships/slide" Target="slides/slide4.xml"/><Relationship Id="rId22" Type="http://schemas.openxmlformats.org/officeDocument/2006/relationships/presProps" Target="presProps.xml"/><Relationship Id="rId14" Type="http://schemas.openxmlformats.org/officeDocument/2006/relationships/slide" Target="slides/slide9.xml"/><Relationship Id="rId4" Type="http://schemas.openxmlformats.org/officeDocument/2006/relationships/slideMaster" Target="slideMasters/slideMaster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A085026-7EE5-F245-A532-47BEB5D47CB2}" type="datetimeFigureOut">
              <a:rPr lang="en-US" smtClean="0"/>
              <a:t>20/10/15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FC0E943-9B65-1048-83B0-56AB78101C02}" type="slidenum">
              <a:rPr lang="en-US" smtClean="0"/>
              <a:t>‹#›</a:t>
            </a:fld>
            <a:endParaRPr lang="en-US"/>
          </a:p>
        </p:txBody>
      </p:sp>
    </p:spTree>
    <p:extLst>
      <p:ext uri="{BB962C8B-B14F-4D97-AF65-F5344CB8AC3E}">
        <p14:creationId xmlns:p14="http://schemas.microsoft.com/office/powerpoint/2010/main" val="20336032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7C11DAB-35B6-A648-9C8C-7E377AD431B1}" type="datetimeFigureOut">
              <a:rPr lang="en-US" smtClean="0"/>
              <a:t>20/10/15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A7AF66-F2BC-9747-A286-05AD70626471}" type="slidenum">
              <a:rPr lang="en-US" smtClean="0"/>
              <a:t>‹#›</a:t>
            </a:fld>
            <a:endParaRPr lang="en-US"/>
          </a:p>
        </p:txBody>
      </p:sp>
    </p:spTree>
    <p:extLst>
      <p:ext uri="{BB962C8B-B14F-4D97-AF65-F5344CB8AC3E}">
        <p14:creationId xmlns:p14="http://schemas.microsoft.com/office/powerpoint/2010/main" val="22715904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D86A1CA5-E4E3-F049-8270-BD348A6DEEEF}" type="slidenum">
              <a:rPr lang="en-US" smtClean="0"/>
              <a:t>1</a:t>
            </a:fld>
            <a:endParaRPr lang="en-US"/>
          </a:p>
        </p:txBody>
      </p:sp>
    </p:spTree>
    <p:extLst>
      <p:ext uri="{BB962C8B-B14F-4D97-AF65-F5344CB8AC3E}">
        <p14:creationId xmlns:p14="http://schemas.microsoft.com/office/powerpoint/2010/main" val="22518113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89100" rtl="0" eaLnBrk="1" fontAlgn="auto" latinLnBrk="0" hangingPunct="1">
              <a:lnSpc>
                <a:spcPct val="100000"/>
              </a:lnSpc>
              <a:spcBef>
                <a:spcPts val="0"/>
              </a:spcBef>
              <a:spcAft>
                <a:spcPts val="0"/>
              </a:spcAft>
              <a:buClrTx/>
              <a:buSzTx/>
              <a:buFontTx/>
              <a:buNone/>
              <a:tabLst/>
              <a:defRPr/>
            </a:pPr>
            <a:r>
              <a:rPr lang="en-US" sz="1400" dirty="0" smtClean="0"/>
              <a:t>So far there</a:t>
            </a:r>
            <a:r>
              <a:rPr lang="en-US" sz="1400" baseline="0" dirty="0" smtClean="0"/>
              <a:t> has only been a small amount of research into the transition preparation and planning of high school students who are D/HH.</a:t>
            </a:r>
            <a:endParaRPr lang="en-US" sz="1400" dirty="0" smtClean="0"/>
          </a:p>
          <a:p>
            <a:pPr marL="0" marR="0" indent="0" algn="l" defTabSz="489100" rtl="0" eaLnBrk="1" fontAlgn="auto" latinLnBrk="0" hangingPunct="1">
              <a:lnSpc>
                <a:spcPct val="100000"/>
              </a:lnSpc>
              <a:spcBef>
                <a:spcPts val="0"/>
              </a:spcBef>
              <a:spcAft>
                <a:spcPts val="0"/>
              </a:spcAft>
              <a:buClrTx/>
              <a:buSzTx/>
              <a:buFontTx/>
              <a:buNone/>
              <a:tabLst/>
              <a:defRPr/>
            </a:pPr>
            <a:r>
              <a:rPr lang="en-US" sz="1600" baseline="0" dirty="0" smtClean="0"/>
              <a:t>A study was conducted in the United States that included a survey of high schools across the country with</a:t>
            </a:r>
            <a:r>
              <a:rPr lang="en-US" sz="1600" dirty="0" smtClean="0"/>
              <a:t> programs</a:t>
            </a:r>
            <a:r>
              <a:rPr lang="en-US" sz="1600" baseline="0" dirty="0" smtClean="0"/>
              <a:t> for students who are D/HH. The study found a lack of deafness-specific transition preparation</a:t>
            </a:r>
            <a:r>
              <a:rPr lang="en-US" sz="1600" dirty="0" smtClean="0"/>
              <a:t>.</a:t>
            </a:r>
            <a:r>
              <a:rPr lang="en-US" sz="1600" kern="1200" dirty="0" smtClean="0">
                <a:solidFill>
                  <a:schemeClr val="tx1"/>
                </a:solidFill>
                <a:effectLst/>
              </a:rPr>
              <a:t> There</a:t>
            </a:r>
            <a:r>
              <a:rPr lang="en-US" sz="1600" kern="1200" baseline="0" dirty="0" smtClean="0">
                <a:solidFill>
                  <a:schemeClr val="tx1"/>
                </a:solidFill>
                <a:effectLst/>
              </a:rPr>
              <a:t> tended to be a f</a:t>
            </a:r>
            <a:r>
              <a:rPr lang="en-US" sz="1600" kern="1200" dirty="0" smtClean="0">
                <a:solidFill>
                  <a:schemeClr val="tx1"/>
                </a:solidFill>
                <a:effectLst/>
              </a:rPr>
              <a:t>ocus on initial choices and college entry processes rather than addressing longer-term planning and preparation. Many</a:t>
            </a:r>
            <a:r>
              <a:rPr lang="en-US" sz="1600" kern="1200" baseline="0" dirty="0" smtClean="0">
                <a:solidFill>
                  <a:schemeClr val="tx1"/>
                </a:solidFill>
                <a:effectLst/>
              </a:rPr>
              <a:t> students </a:t>
            </a:r>
            <a:r>
              <a:rPr lang="en-US" sz="1600" dirty="0" smtClean="0"/>
              <a:t>had significant deficits in the sorts of skills</a:t>
            </a:r>
            <a:r>
              <a:rPr lang="en-US" sz="1600" baseline="0" dirty="0" smtClean="0"/>
              <a:t> they would need for a successful post-school transition. </a:t>
            </a:r>
            <a:endParaRPr lang="en-US" sz="1400" dirty="0" smtClean="0"/>
          </a:p>
        </p:txBody>
      </p:sp>
      <p:sp>
        <p:nvSpPr>
          <p:cNvPr id="4" name="Slide Number Placeholder 3"/>
          <p:cNvSpPr>
            <a:spLocks noGrp="1"/>
          </p:cNvSpPr>
          <p:nvPr>
            <p:ph type="sldNum" sz="quarter" idx="10"/>
          </p:nvPr>
        </p:nvSpPr>
        <p:spPr/>
        <p:txBody>
          <a:bodyPr/>
          <a:lstStyle/>
          <a:p>
            <a:fld id="{D86A1CA5-E4E3-F049-8270-BD348A6DEEEF}" type="slidenum">
              <a:rPr lang="en-US" smtClean="0"/>
              <a:t>10</a:t>
            </a:fld>
            <a:endParaRPr lang="en-US"/>
          </a:p>
        </p:txBody>
      </p:sp>
    </p:spTree>
    <p:extLst>
      <p:ext uri="{BB962C8B-B14F-4D97-AF65-F5344CB8AC3E}">
        <p14:creationId xmlns:p14="http://schemas.microsoft.com/office/powerpoint/2010/main" val="762171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9C3CCB-2F23-7E43-87EF-8DF942697BA9}" type="slidenum">
              <a:rPr lang="en-US"/>
              <a:pPr/>
              <a:t>11</a:t>
            </a:fld>
            <a:endParaRPr lang="en-US"/>
          </a:p>
        </p:txBody>
      </p:sp>
      <p:sp>
        <p:nvSpPr>
          <p:cNvPr id="115714" name="Rectangle 2"/>
          <p:cNvSpPr>
            <a:spLocks noGrp="1" noRot="1" noChangeAspect="1" noChangeArrowheads="1" noTextEdit="1"/>
          </p:cNvSpPr>
          <p:nvPr>
            <p:ph type="sldImg"/>
          </p:nvPr>
        </p:nvSpPr>
        <p:spPr>
          <a:xfrm>
            <a:off x="381000" y="685800"/>
            <a:ext cx="6096000" cy="3429000"/>
          </a:xfrm>
          <a:ln/>
          <a:extLst>
            <a:ext uri="{FAA26D3D-D897-4be2-8F04-BA451C77F1D7}">
              <ma14:placeholderFlag xmlns:ma14="http://schemas.microsoft.com/office/mac/drawingml/2011/main" val="1"/>
            </a:ext>
          </a:extLst>
        </p:spPr>
      </p:sp>
      <p:sp>
        <p:nvSpPr>
          <p:cNvPr id="115715" name="Rectangle 3"/>
          <p:cNvSpPr>
            <a:spLocks noGrp="1" noChangeArrowheads="1"/>
          </p:cNvSpPr>
          <p:nvPr>
            <p:ph type="body" idx="1"/>
          </p:nvPr>
        </p:nvSpPr>
        <p:spPr/>
        <p:txBody>
          <a:bodyPr/>
          <a:lstStyle/>
          <a:p>
            <a:pPr>
              <a:buFont typeface="Wingdings" charset="0"/>
              <a:buNone/>
            </a:pPr>
            <a:r>
              <a:rPr lang="en-US" sz="1600" baseline="0" dirty="0" smtClean="0"/>
              <a:t>There’s little Australian research in this area, but the research study I did for my doctorate, about 10 years ago, looked at students in </a:t>
            </a:r>
            <a:r>
              <a:rPr lang="en-AU" sz="1600" dirty="0" smtClean="0"/>
              <a:t>Years 10,11 &amp; 12 in </a:t>
            </a:r>
            <a:r>
              <a:rPr lang="en-AU" sz="1600" dirty="0" err="1" smtClean="0"/>
              <a:t>Queenslanld</a:t>
            </a:r>
            <a:r>
              <a:rPr lang="en-AU" sz="1600" dirty="0" smtClean="0"/>
              <a:t> &amp; NSW who were in mainstream settings with support from visiting teachers</a:t>
            </a:r>
            <a:r>
              <a:rPr lang="en-AU" sz="1600" baseline="0" dirty="0" smtClean="0"/>
              <a:t> of the deaf. </a:t>
            </a:r>
            <a:r>
              <a:rPr lang="en-US" sz="1600" baseline="0" dirty="0" smtClean="0"/>
              <a:t> I found there here was a lack of transition preparation specific to their hearing-related issues. And these students had concerns about their life after school. </a:t>
            </a:r>
          </a:p>
          <a:p>
            <a:pPr marL="0" marR="0" indent="0" algn="l" defTabSz="489100" rtl="0" eaLnBrk="1" fontAlgn="auto" latinLnBrk="0" hangingPunct="1">
              <a:lnSpc>
                <a:spcPct val="90000"/>
              </a:lnSpc>
              <a:spcBef>
                <a:spcPts val="0"/>
              </a:spcBef>
              <a:spcAft>
                <a:spcPts val="0"/>
              </a:spcAft>
              <a:buClrTx/>
              <a:buSzTx/>
              <a:buFontTx/>
              <a:buNone/>
              <a:tabLst/>
              <a:defRPr/>
            </a:pPr>
            <a:r>
              <a:rPr lang="en-US" sz="1600" baseline="0" dirty="0" smtClean="0"/>
              <a:t>They were particularly worried about having to use the phone and work in groups. O</a:t>
            </a:r>
            <a:r>
              <a:rPr lang="en-US" sz="1600" dirty="0" smtClean="0"/>
              <a:t>ver two thirds</a:t>
            </a:r>
            <a:r>
              <a:rPr lang="en-US" sz="1600" baseline="0" dirty="0" smtClean="0"/>
              <a:t> saw people not understanding their hearing loss as a potential barrier in their post-school life. They were concerned that, unlike at school and at home, where familiar people had some understanding of their hearing loss, people out there in the wider world wouldn’t. </a:t>
            </a:r>
          </a:p>
          <a:p>
            <a:pPr marL="0" marR="0" indent="0" algn="l" defTabSz="489100" rtl="0" eaLnBrk="1" fontAlgn="auto" latinLnBrk="0" hangingPunct="1">
              <a:lnSpc>
                <a:spcPct val="90000"/>
              </a:lnSpc>
              <a:spcBef>
                <a:spcPts val="0"/>
              </a:spcBef>
              <a:spcAft>
                <a:spcPts val="0"/>
              </a:spcAft>
              <a:buClrTx/>
              <a:buSzTx/>
              <a:buFontTx/>
              <a:buNone/>
              <a:tabLst/>
              <a:defRPr/>
            </a:pPr>
            <a:r>
              <a:rPr lang="en-AU" sz="1600" dirty="0" smtClean="0"/>
              <a:t>Some students had already ruled out certain jobs or careers because of their hearing loss. Nursing and teaching were two examples</a:t>
            </a:r>
            <a:r>
              <a:rPr lang="en-AU" sz="1400" dirty="0" smtClean="0"/>
              <a:t>.</a:t>
            </a:r>
            <a:r>
              <a:rPr lang="en-AU" sz="1600" dirty="0" smtClean="0"/>
              <a:t> And they had</a:t>
            </a:r>
            <a:r>
              <a:rPr lang="en-AU" sz="1600" baseline="0" dirty="0" smtClean="0"/>
              <a:t> </a:t>
            </a:r>
            <a:r>
              <a:rPr lang="en-AU" sz="1600" dirty="0" smtClean="0"/>
              <a:t>little idea of ways in which effects of their hearing loss could be minimised or accommodated in work situations. These</a:t>
            </a:r>
            <a:r>
              <a:rPr lang="en-AU" sz="1600" baseline="0" dirty="0" smtClean="0"/>
              <a:t> students need</a:t>
            </a:r>
            <a:r>
              <a:rPr lang="en-AU" sz="1400" baseline="0" dirty="0" smtClean="0"/>
              <a:t> help</a:t>
            </a:r>
            <a:r>
              <a:rPr lang="en-AU" sz="1400" dirty="0" smtClean="0"/>
              <a:t> to identify foreclosed choices, challenge any unnecessary compromise, analyse their perception of barriers, and modify their self-efficacy beliefs.</a:t>
            </a:r>
          </a:p>
          <a:p>
            <a:pPr marL="0" marR="0" indent="0" algn="l" defTabSz="489100" rtl="0" eaLnBrk="1" fontAlgn="auto" latinLnBrk="0" hangingPunct="1">
              <a:lnSpc>
                <a:spcPct val="90000"/>
              </a:lnSpc>
              <a:spcBef>
                <a:spcPts val="0"/>
              </a:spcBef>
              <a:spcAft>
                <a:spcPts val="0"/>
              </a:spcAft>
              <a:buClrTx/>
              <a:buSzTx/>
              <a:buFontTx/>
              <a:buNone/>
              <a:tabLst/>
              <a:defRPr/>
            </a:pPr>
            <a:endParaRPr lang="en-AU" sz="1400"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D38336-538F-164C-8418-E1001882C2BD}" type="slidenum">
              <a:rPr lang="en-US"/>
              <a:pPr/>
              <a:t>12</a:t>
            </a:fld>
            <a:endParaRPr lang="en-US"/>
          </a:p>
        </p:txBody>
      </p:sp>
      <p:sp>
        <p:nvSpPr>
          <p:cNvPr id="111618" name="Rectangle 2"/>
          <p:cNvSpPr>
            <a:spLocks noGrp="1" noRot="1" noChangeAspect="1" noChangeArrowheads="1" noTextEdit="1"/>
          </p:cNvSpPr>
          <p:nvPr>
            <p:ph type="sldImg"/>
          </p:nvPr>
        </p:nvSpPr>
        <p:spPr>
          <a:xfrm>
            <a:off x="241300" y="185738"/>
            <a:ext cx="6375400" cy="3587750"/>
          </a:xfrm>
          <a:ln/>
          <a:extLst>
            <a:ext uri="{FAA26D3D-D897-4be2-8F04-BA451C77F1D7}">
              <ma14:placeholderFlag xmlns:ma14="http://schemas.microsoft.com/office/mac/drawingml/2011/main" val="1"/>
            </a:ext>
          </a:extLst>
        </p:spPr>
      </p:sp>
      <p:sp>
        <p:nvSpPr>
          <p:cNvPr id="111619" name="Rectangle 3"/>
          <p:cNvSpPr>
            <a:spLocks noGrp="1" noChangeArrowheads="1"/>
          </p:cNvSpPr>
          <p:nvPr>
            <p:ph type="body" idx="1"/>
          </p:nvPr>
        </p:nvSpPr>
        <p:spPr>
          <a:xfrm>
            <a:off x="685800" y="3871520"/>
            <a:ext cx="5486400" cy="4586680"/>
          </a:xfrm>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kern="1200" dirty="0" smtClean="0">
                <a:solidFill>
                  <a:schemeClr val="tx1"/>
                </a:solidFill>
                <a:effectLst/>
              </a:rPr>
              <a:t>The students had significantly</a:t>
            </a:r>
            <a:r>
              <a:rPr lang="en-US" sz="1600" kern="1200" baseline="0" dirty="0" smtClean="0">
                <a:solidFill>
                  <a:schemeClr val="tx1"/>
                </a:solidFill>
                <a:effectLst/>
              </a:rPr>
              <a:t> less paid work experience than their peers without hearing loss, and that was largely because of their worries about hearing in noisy environments. They avoided the sorts of part-time jobs that are the most common for school students to get – working in retail, in fast food outlets, and so on, because of their concerns about not hearing well enough or understanding the speech of unfamiliar people in these environments.</a:t>
            </a:r>
          </a:p>
          <a:p>
            <a:pPr marL="0" marR="0" indent="0" algn="l" defTabSz="457200" rtl="0" eaLnBrk="1" fontAlgn="auto" latinLnBrk="0" hangingPunct="1">
              <a:lnSpc>
                <a:spcPct val="100000"/>
              </a:lnSpc>
              <a:spcBef>
                <a:spcPts val="0"/>
              </a:spcBef>
              <a:spcAft>
                <a:spcPts val="0"/>
              </a:spcAft>
              <a:buClrTx/>
              <a:buSzTx/>
              <a:buFontTx/>
              <a:buNone/>
              <a:tabLst/>
              <a:defRPr/>
            </a:pPr>
            <a:r>
              <a:rPr lang="en-US" sz="1600" kern="1200" baseline="0" dirty="0" smtClean="0">
                <a:solidFill>
                  <a:schemeClr val="tx1"/>
                </a:solidFill>
                <a:effectLst/>
              </a:rPr>
              <a:t>As well, they </a:t>
            </a:r>
            <a:r>
              <a:rPr lang="en-US" sz="1600" kern="1200" baseline="0" dirty="0" err="1" smtClean="0">
                <a:solidFill>
                  <a:schemeClr val="tx1"/>
                </a:solidFill>
                <a:effectLst/>
              </a:rPr>
              <a:t>didn</a:t>
            </a:r>
            <a:r>
              <a:rPr lang="fr-FR" sz="1600" kern="1200" baseline="0" dirty="0" smtClean="0">
                <a:solidFill>
                  <a:schemeClr val="tx1"/>
                </a:solidFill>
                <a:effectLst/>
              </a:rPr>
              <a:t>’</a:t>
            </a:r>
            <a:r>
              <a:rPr lang="en-US" sz="1600" kern="1200" baseline="0" dirty="0" smtClean="0">
                <a:solidFill>
                  <a:schemeClr val="tx1"/>
                </a:solidFill>
                <a:effectLst/>
              </a:rPr>
              <a:t>t have any adult, or young adult, role models who were D/HH who they could discuss these issues with and learn from.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600" kern="1200" dirty="0" smtClean="0">
              <a:solidFill>
                <a:schemeClr val="tx1"/>
              </a:solidFill>
              <a:effectLst/>
            </a:endParaRPr>
          </a:p>
          <a:p>
            <a:endParaRPr lang="en-AU" dirty="0"/>
          </a:p>
          <a:p>
            <a:endParaRPr lang="en-AU"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I’ll share a</a:t>
            </a:r>
            <a:r>
              <a:rPr lang="en-AU" sz="1200" kern="1200" baseline="0" dirty="0" smtClean="0">
                <a:solidFill>
                  <a:schemeClr val="tx1"/>
                </a:solidFill>
                <a:effectLst/>
                <a:latin typeface="+mn-lt"/>
                <a:ea typeface="+mn-ea"/>
                <a:cs typeface="+mn-cs"/>
              </a:rPr>
              <a:t> couple of</a:t>
            </a:r>
            <a:r>
              <a:rPr lang="en-AU" sz="1200" kern="1200" dirty="0" smtClean="0">
                <a:solidFill>
                  <a:schemeClr val="tx1"/>
                </a:solidFill>
                <a:effectLst/>
                <a:latin typeface="+mn-lt"/>
                <a:ea typeface="+mn-ea"/>
                <a:cs typeface="+mn-cs"/>
              </a:rPr>
              <a:t> direct quotes with you from</a:t>
            </a:r>
            <a:r>
              <a:rPr lang="en-AU" sz="1200" kern="1200" baseline="0" dirty="0" smtClean="0">
                <a:solidFill>
                  <a:schemeClr val="tx1"/>
                </a:solidFill>
                <a:effectLst/>
                <a:latin typeface="+mn-lt"/>
                <a:ea typeface="+mn-ea"/>
                <a:cs typeface="+mn-cs"/>
              </a:rPr>
              <a:t> the</a:t>
            </a:r>
            <a:r>
              <a:rPr lang="en-AU" sz="1200" kern="1200" dirty="0" smtClean="0">
                <a:solidFill>
                  <a:schemeClr val="tx1"/>
                </a:solidFill>
                <a:effectLst/>
                <a:latin typeface="+mn-lt"/>
                <a:ea typeface="+mn-ea"/>
                <a:cs typeface="+mn-cs"/>
              </a:rPr>
              <a:t> interviews with them.</a:t>
            </a:r>
            <a:r>
              <a:rPr lang="en-AU" sz="1200" kern="1200" baseline="0" dirty="0" smtClean="0">
                <a:solidFill>
                  <a:schemeClr val="tx1"/>
                </a:solidFill>
                <a:effectLst/>
                <a:latin typeface="+mn-lt"/>
                <a:ea typeface="+mn-ea"/>
                <a:cs typeface="+mn-cs"/>
              </a:rPr>
              <a:t> The first one was a girl in Year 12 who had a part-time job in an aged care setting, and she was talking about the reactions of the staff there, not the residents.</a:t>
            </a:r>
          </a:p>
          <a:p>
            <a:pPr marL="0" marR="0" indent="0" algn="l" defTabSz="457200" rtl="0" eaLnBrk="1" fontAlgn="auto" latinLnBrk="0" hangingPunct="1">
              <a:lnSpc>
                <a:spcPct val="100000"/>
              </a:lnSpc>
              <a:spcBef>
                <a:spcPts val="0"/>
              </a:spcBef>
              <a:spcAft>
                <a:spcPts val="0"/>
              </a:spcAft>
              <a:buClrTx/>
              <a:buSzTx/>
              <a:buFontTx/>
              <a:buNone/>
              <a:tabLst/>
              <a:defRPr/>
            </a:pPr>
            <a:endParaRPr lang="en-AU"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AU" sz="1200" kern="1200" baseline="0" dirty="0" smtClean="0">
                <a:solidFill>
                  <a:schemeClr val="tx1"/>
                </a:solidFill>
                <a:effectLst/>
                <a:latin typeface="+mn-lt"/>
                <a:ea typeface="+mn-ea"/>
                <a:cs typeface="+mn-cs"/>
              </a:rPr>
              <a:t>The second one was a boy in Year 10 who hadn’t had any work experience and was quite nervous about how he’d manage in the workplace. You can see the sorts of concerns and lack of confidence they have.</a:t>
            </a:r>
          </a:p>
          <a:p>
            <a:pPr marL="0" marR="0" indent="0" algn="l" defTabSz="457200" rtl="0" eaLnBrk="1" fontAlgn="auto" latinLnBrk="0" hangingPunct="1">
              <a:lnSpc>
                <a:spcPct val="100000"/>
              </a:lnSpc>
              <a:spcBef>
                <a:spcPts val="0"/>
              </a:spcBef>
              <a:spcAft>
                <a:spcPts val="0"/>
              </a:spcAft>
              <a:buClrTx/>
              <a:buSzTx/>
              <a:buFontTx/>
              <a:buNone/>
              <a:tabLst/>
              <a:defRPr/>
            </a:pPr>
            <a:endParaRPr lang="en-AU" sz="1200" kern="1200" baseline="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rPr>
              <a:t>Overall, the study’s findings indicated that many of these students in mainstream settings had significant concerns and transition issues that needed to be addressed.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rPr>
              <a:t>This is the</a:t>
            </a:r>
            <a:r>
              <a:rPr lang="en-US" sz="1200" kern="1200" baseline="0" dirty="0" smtClean="0">
                <a:solidFill>
                  <a:schemeClr val="tx1"/>
                </a:solidFill>
                <a:effectLst/>
              </a:rPr>
              <a:t> end of Part 2. The next part of the presentation covers employment issues and preparation for students who are D/HH. </a:t>
            </a:r>
            <a:endParaRPr lang="en-AU"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DDBE5653-3DB4-3440-8FDC-5EE325C3F469}" type="slidenum">
              <a:rPr lang="en-US" smtClean="0"/>
              <a:t>13</a:t>
            </a:fld>
            <a:endParaRPr lang="en-US"/>
          </a:p>
        </p:txBody>
      </p:sp>
    </p:spTree>
    <p:extLst>
      <p:ext uri="{BB962C8B-B14F-4D97-AF65-F5344CB8AC3E}">
        <p14:creationId xmlns:p14="http://schemas.microsoft.com/office/powerpoint/2010/main" val="1629594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this section I’ll present a </a:t>
            </a:r>
            <a:r>
              <a:rPr lang="en-US" sz="1200" baseline="0" dirty="0" smtClean="0">
                <a:solidFill>
                  <a:schemeClr val="tx2"/>
                </a:solidFill>
              </a:rPr>
              <a:t>model of transition for DHH students, based on research findings, from </a:t>
            </a:r>
            <a:r>
              <a:rPr lang="en-US" sz="1200" baseline="0" dirty="0" err="1" smtClean="0">
                <a:solidFill>
                  <a:schemeClr val="tx2"/>
                </a:solidFill>
              </a:rPr>
              <a:t>counselling</a:t>
            </a:r>
            <a:r>
              <a:rPr lang="en-US" sz="1200" baseline="0" dirty="0" smtClean="0">
                <a:solidFill>
                  <a:schemeClr val="tx2"/>
                </a:solidFill>
              </a:rPr>
              <a:t> young D/HH people, and from the evidence-based best practices that we just saw in </a:t>
            </a:r>
            <a:r>
              <a:rPr lang="en-US" dirty="0" smtClean="0"/>
              <a:t>Kohler’s transition taxonomy</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smtClean="0">
                <a:solidFill>
                  <a:schemeClr val="tx2"/>
                </a:solidFill>
              </a:rPr>
              <a:t>I’ll also talk about self-advocacy and disclosing one’s hearing loss, and present some of the research findings about high school students and their transition readiness.  </a:t>
            </a:r>
            <a:endParaRPr lang="en-US" sz="1200" dirty="0" smtClean="0">
              <a:solidFill>
                <a:schemeClr val="tx2"/>
              </a:solidFill>
            </a:endParaRPr>
          </a:p>
          <a:p>
            <a:endParaRPr lang="en-US" dirty="0"/>
          </a:p>
        </p:txBody>
      </p:sp>
      <p:sp>
        <p:nvSpPr>
          <p:cNvPr id="4" name="Slide Number Placeholder 3"/>
          <p:cNvSpPr>
            <a:spLocks noGrp="1"/>
          </p:cNvSpPr>
          <p:nvPr>
            <p:ph type="sldNum" sz="quarter" idx="10"/>
          </p:nvPr>
        </p:nvSpPr>
        <p:spPr/>
        <p:txBody>
          <a:bodyPr/>
          <a:lstStyle/>
          <a:p>
            <a:fld id="{D86A1CA5-E4E3-F049-8270-BD348A6DEEEF}" type="slidenum">
              <a:rPr lang="en-US" smtClean="0"/>
              <a:t>2</a:t>
            </a:fld>
            <a:endParaRPr lang="en-US"/>
          </a:p>
        </p:txBody>
      </p:sp>
    </p:spTree>
    <p:extLst>
      <p:ext uri="{BB962C8B-B14F-4D97-AF65-F5344CB8AC3E}">
        <p14:creationId xmlns:p14="http://schemas.microsoft.com/office/powerpoint/2010/main" val="2021519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buFontTx/>
              <a:buNone/>
            </a:pPr>
            <a:r>
              <a:rPr lang="en-US" sz="1200" dirty="0" smtClean="0">
                <a:solidFill>
                  <a:schemeClr val="tx2"/>
                </a:solidFill>
              </a:rPr>
              <a:t>Central to this</a:t>
            </a:r>
            <a:r>
              <a:rPr lang="en-US" sz="1200" baseline="0" dirty="0" smtClean="0">
                <a:solidFill>
                  <a:schemeClr val="tx2"/>
                </a:solidFill>
              </a:rPr>
              <a:t> model</a:t>
            </a:r>
            <a:r>
              <a:rPr lang="en-US" sz="1200" dirty="0" smtClean="0">
                <a:solidFill>
                  <a:schemeClr val="tx2"/>
                </a:solidFill>
              </a:rPr>
              <a:t> is that transition and career guidance need to take into account </a:t>
            </a:r>
            <a:r>
              <a:rPr lang="en-US" sz="1200" b="0" dirty="0" smtClean="0">
                <a:solidFill>
                  <a:schemeClr val="tx2"/>
                </a:solidFill>
              </a:rPr>
              <a:t>deafness-related issues</a:t>
            </a:r>
            <a:r>
              <a:rPr lang="en-US" sz="1200" dirty="0" smtClean="0">
                <a:solidFill>
                  <a:schemeClr val="tx2"/>
                </a:solidFill>
              </a:rPr>
              <a:t>. Different students</a:t>
            </a:r>
            <a:r>
              <a:rPr lang="en-US" sz="1200" baseline="0" dirty="0" smtClean="0">
                <a:solidFill>
                  <a:schemeClr val="tx2"/>
                </a:solidFill>
              </a:rPr>
              <a:t> will have different needs, but for most this is necessary as an addition to their regular career curriculum and planning. </a:t>
            </a:r>
            <a:r>
              <a:rPr lang="en-US" sz="1200" dirty="0" smtClean="0">
                <a:solidFill>
                  <a:schemeClr val="tx2"/>
                </a:solidFill>
              </a:rPr>
              <a:t> </a:t>
            </a:r>
            <a:r>
              <a:rPr lang="en-US" sz="1200" b="0" dirty="0" smtClean="0">
                <a:solidFill>
                  <a:schemeClr val="tx2"/>
                </a:solidFill>
              </a:rPr>
              <a:t>Self-Determination skills</a:t>
            </a:r>
            <a:r>
              <a:rPr lang="en-US" sz="1200" b="0" baseline="0" dirty="0" smtClean="0">
                <a:solidFill>
                  <a:schemeClr val="tx2"/>
                </a:solidFill>
              </a:rPr>
              <a:t> are very important,</a:t>
            </a:r>
            <a:r>
              <a:rPr lang="en-US" sz="1200" dirty="0" smtClean="0">
                <a:solidFill>
                  <a:schemeClr val="tx2"/>
                </a:solidFill>
              </a:rPr>
              <a:t> and</a:t>
            </a:r>
            <a:r>
              <a:rPr lang="en-US" sz="1200" baseline="0" dirty="0" smtClean="0">
                <a:solidFill>
                  <a:schemeClr val="tx2"/>
                </a:solidFill>
              </a:rPr>
              <a:t> I’ll cover those in the next slide. </a:t>
            </a:r>
            <a:r>
              <a:rPr lang="en-US" sz="1200" b="0" dirty="0" smtClean="0">
                <a:solidFill>
                  <a:schemeClr val="tx2"/>
                </a:solidFill>
              </a:rPr>
              <a:t>In-school Collaboration is</a:t>
            </a:r>
            <a:r>
              <a:rPr lang="en-US" sz="1200" b="0" baseline="0" dirty="0" smtClean="0">
                <a:solidFill>
                  <a:schemeClr val="tx2"/>
                </a:solidFill>
              </a:rPr>
              <a:t> crucial</a:t>
            </a:r>
            <a:r>
              <a:rPr lang="en-US" sz="1200" b="1" dirty="0" smtClean="0">
                <a:solidFill>
                  <a:schemeClr val="tx2"/>
                </a:solidFill>
              </a:rPr>
              <a:t>,</a:t>
            </a:r>
            <a:r>
              <a:rPr lang="en-US" sz="1200" b="1" baseline="0" dirty="0" smtClean="0">
                <a:solidFill>
                  <a:schemeClr val="tx2"/>
                </a:solidFill>
              </a:rPr>
              <a:t> </a:t>
            </a:r>
            <a:r>
              <a:rPr lang="en-US" sz="1200" b="0" baseline="0" dirty="0" smtClean="0">
                <a:solidFill>
                  <a:schemeClr val="tx2"/>
                </a:solidFill>
              </a:rPr>
              <a:t>particularly </a:t>
            </a:r>
            <a:r>
              <a:rPr lang="en-US" sz="1200" dirty="0" smtClean="0">
                <a:solidFill>
                  <a:schemeClr val="tx2"/>
                </a:solidFill>
              </a:rPr>
              <a:t>between teachers</a:t>
            </a:r>
            <a:r>
              <a:rPr lang="en-US" sz="1200" baseline="0" dirty="0" smtClean="0">
                <a:solidFill>
                  <a:schemeClr val="tx2"/>
                </a:solidFill>
              </a:rPr>
              <a:t> of the deaf</a:t>
            </a:r>
            <a:r>
              <a:rPr lang="en-US" sz="1200" dirty="0" smtClean="0">
                <a:solidFill>
                  <a:schemeClr val="tx2"/>
                </a:solidFill>
              </a:rPr>
              <a:t> and careers</a:t>
            </a:r>
            <a:r>
              <a:rPr lang="en-US" sz="1200" baseline="0" dirty="0" smtClean="0">
                <a:solidFill>
                  <a:schemeClr val="tx2"/>
                </a:solidFill>
              </a:rPr>
              <a:t> personnel</a:t>
            </a:r>
            <a:r>
              <a:rPr lang="en-US" sz="1200" dirty="0" smtClean="0">
                <a:solidFill>
                  <a:schemeClr val="tx2"/>
                </a:solidFill>
              </a:rPr>
              <a:t>. </a:t>
            </a:r>
            <a:r>
              <a:rPr lang="en-US" sz="1200" kern="1200" dirty="0" smtClean="0">
                <a:solidFill>
                  <a:schemeClr val="tx1"/>
                </a:solidFill>
                <a:effectLst/>
                <a:latin typeface="+mn-lt"/>
                <a:ea typeface="+mn-ea"/>
                <a:cs typeface="+mn-cs"/>
              </a:rPr>
              <a:t>I think it’s essential that the knowledge and skills sets of these two groups of</a:t>
            </a:r>
            <a:r>
              <a:rPr lang="en-US" sz="1200" kern="1200" baseline="0" dirty="0" smtClean="0">
                <a:solidFill>
                  <a:schemeClr val="tx1"/>
                </a:solidFill>
                <a:effectLst/>
                <a:latin typeface="+mn-lt"/>
                <a:ea typeface="+mn-ea"/>
                <a:cs typeface="+mn-cs"/>
              </a:rPr>
              <a:t> professionals work together</a:t>
            </a:r>
            <a:r>
              <a:rPr lang="en-US" sz="1200" kern="1200" dirty="0" smtClean="0">
                <a:solidFill>
                  <a:schemeClr val="tx1"/>
                </a:solidFill>
                <a:effectLst/>
                <a:latin typeface="+mn-lt"/>
                <a:ea typeface="+mn-ea"/>
                <a:cs typeface="+mn-cs"/>
              </a:rPr>
              <a:t> to ensure that each individual student receives the best possible transition and career guidance. </a:t>
            </a:r>
            <a:r>
              <a:rPr lang="en-US" sz="1200" dirty="0" smtClean="0">
                <a:solidFill>
                  <a:schemeClr val="tx2"/>
                </a:solidFill>
              </a:rPr>
              <a:t>This happens</a:t>
            </a:r>
            <a:r>
              <a:rPr lang="en-US" sz="1200" baseline="0" dirty="0" smtClean="0">
                <a:solidFill>
                  <a:schemeClr val="tx2"/>
                </a:solidFill>
              </a:rPr>
              <a:t> more easily in schools with facilities  for deaf students, and is harder to implement for mainstreamed students who have visiting teachers. And of course parental involvement is important too. </a:t>
            </a:r>
          </a:p>
          <a:p>
            <a:pPr marL="0" marR="0" lvl="0" indent="0" algn="l" defTabSz="457200" rtl="0" eaLnBrk="1" fontAlgn="auto" latinLnBrk="0" hangingPunct="1">
              <a:lnSpc>
                <a:spcPct val="110000"/>
              </a:lnSpc>
              <a:spcBef>
                <a:spcPts val="0"/>
              </a:spcBef>
              <a:spcAft>
                <a:spcPts val="0"/>
              </a:spcAft>
              <a:buClrTx/>
              <a:buSzTx/>
              <a:buFontTx/>
              <a:buNone/>
              <a:tabLst/>
              <a:defRPr/>
            </a:pPr>
            <a:r>
              <a:rPr lang="en-US" sz="1200" dirty="0" smtClean="0"/>
              <a:t>All the outcome studies show that </a:t>
            </a:r>
            <a:r>
              <a:rPr lang="en-US" sz="1200" b="0" dirty="0" smtClean="0"/>
              <a:t>work experience </a:t>
            </a:r>
            <a:r>
              <a:rPr lang="en-US" sz="1200" dirty="0" smtClean="0"/>
              <a:t>is highly important to successful post-school outcomes.</a:t>
            </a:r>
            <a:r>
              <a:rPr lang="en-US" sz="1200" baseline="0" dirty="0" smtClean="0"/>
              <a:t> </a:t>
            </a:r>
            <a:r>
              <a:rPr lang="en-AU" sz="1200" kern="1200" dirty="0" smtClean="0">
                <a:solidFill>
                  <a:schemeClr val="tx1"/>
                </a:solidFill>
                <a:effectLst/>
                <a:latin typeface="+mn-lt"/>
                <a:ea typeface="+mn-ea"/>
                <a:cs typeface="+mn-cs"/>
              </a:rPr>
              <a:t>For students who are D/HH, it’s most valuable when it is followed by discussion with a knowledgeable adult about challenges the student encountered and ways to minimise these in the future. </a:t>
            </a:r>
            <a:endParaRPr lang="en-US" sz="1600" baseline="0" dirty="0" smtClean="0"/>
          </a:p>
          <a:p>
            <a:pPr lvl="0">
              <a:buFont typeface="Wingdings" charset="2"/>
              <a:buNone/>
            </a:pPr>
            <a:r>
              <a:rPr lang="en-US" sz="1200" b="0" dirty="0" smtClean="0"/>
              <a:t>Links with agencies </a:t>
            </a:r>
            <a:r>
              <a:rPr lang="en-US" sz="1200" dirty="0" smtClean="0"/>
              <a:t>offering employment or other services as well as</a:t>
            </a:r>
            <a:r>
              <a:rPr lang="en-US" sz="1200" baseline="0" dirty="0" smtClean="0"/>
              <a:t> local employers</a:t>
            </a:r>
            <a:r>
              <a:rPr lang="en-US" sz="1200" dirty="0" smtClean="0"/>
              <a:t>, and particularly</a:t>
            </a:r>
            <a:r>
              <a:rPr lang="en-US" sz="1200" baseline="0" dirty="0" smtClean="0"/>
              <a:t> disability offices in universities and TAFE colleges.</a:t>
            </a:r>
            <a:r>
              <a:rPr lang="en-AU" sz="1200" baseline="0" dirty="0" smtClean="0"/>
              <a:t>. </a:t>
            </a:r>
          </a:p>
          <a:p>
            <a:r>
              <a:rPr lang="en-US" sz="1200" b="0" dirty="0" smtClean="0"/>
              <a:t>And</a:t>
            </a:r>
            <a:r>
              <a:rPr lang="en-US" sz="1200" b="0" baseline="0" dirty="0" smtClean="0"/>
              <a:t> lastly, r</a:t>
            </a:r>
            <a:r>
              <a:rPr lang="en-US" sz="1200" b="0" dirty="0" smtClean="0"/>
              <a:t>ole models</a:t>
            </a:r>
            <a:r>
              <a:rPr lang="en-US" sz="1200" b="0" baseline="0" dirty="0" smtClean="0"/>
              <a:t> – adults who are D/HH</a:t>
            </a:r>
            <a:r>
              <a:rPr lang="en-US" sz="1200" b="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can share their knowledge and experience of overcoming barriers and can have a powerful effect on D/HH young people’s aspirations and feelings of self-efficacy about their post-school life.</a:t>
            </a:r>
            <a:r>
              <a:rPr lang="en-US" sz="1200" kern="1200" baseline="0" dirty="0" smtClean="0">
                <a:solidFill>
                  <a:schemeClr val="tx1"/>
                </a:solidFill>
                <a:effectLst/>
                <a:latin typeface="+mn-lt"/>
                <a:ea typeface="+mn-ea"/>
                <a:cs typeface="+mn-cs"/>
              </a:rPr>
              <a:t>  T</a:t>
            </a:r>
            <a:r>
              <a:rPr lang="en-US" sz="1200" dirty="0" smtClean="0"/>
              <a:t>here are some excellent mentoring and support </a:t>
            </a:r>
            <a:r>
              <a:rPr lang="en-US" sz="1200" dirty="0" err="1" smtClean="0"/>
              <a:t>organisations</a:t>
            </a:r>
            <a:r>
              <a:rPr lang="en-US" sz="1200" dirty="0" smtClean="0"/>
              <a:t> for</a:t>
            </a:r>
            <a:r>
              <a:rPr lang="en-US" sz="1200" baseline="0" dirty="0" smtClean="0"/>
              <a:t> young people with hearing loss, such as Hear For You.</a:t>
            </a:r>
            <a:endParaRPr lang="en-US" sz="1200" dirty="0"/>
          </a:p>
        </p:txBody>
      </p:sp>
      <p:sp>
        <p:nvSpPr>
          <p:cNvPr id="4" name="Slide Number Placeholder 3"/>
          <p:cNvSpPr>
            <a:spLocks noGrp="1"/>
          </p:cNvSpPr>
          <p:nvPr>
            <p:ph type="sldNum" sz="quarter" idx="10"/>
          </p:nvPr>
        </p:nvSpPr>
        <p:spPr/>
        <p:txBody>
          <a:bodyPr/>
          <a:lstStyle/>
          <a:p>
            <a:fld id="{DDBE5653-3DB4-3440-8FDC-5EE325C3F469}" type="slidenum">
              <a:rPr lang="en-US" smtClean="0"/>
              <a:t>3</a:t>
            </a:fld>
            <a:endParaRPr lang="en-US"/>
          </a:p>
        </p:txBody>
      </p:sp>
    </p:spTree>
    <p:extLst>
      <p:ext uri="{BB962C8B-B14F-4D97-AF65-F5344CB8AC3E}">
        <p14:creationId xmlns:p14="http://schemas.microsoft.com/office/powerpoint/2010/main" val="3028088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 typeface="Wingdings" charset="2"/>
              <a:buNone/>
            </a:pPr>
            <a:r>
              <a:rPr lang="en-US" sz="1200" dirty="0" smtClean="0"/>
              <a:t>Self-determination is such an important part of this</a:t>
            </a:r>
            <a:r>
              <a:rPr lang="en-US" sz="1200" baseline="0" dirty="0" smtClean="0"/>
              <a:t> transition model and has several interrelated parts, starting with the decision-making, problem-solving and goal-setting skills that are important for all students. </a:t>
            </a:r>
            <a:r>
              <a:rPr lang="en-US" sz="1200" dirty="0" smtClean="0"/>
              <a:t>Self-advocacy</a:t>
            </a:r>
            <a:r>
              <a:rPr lang="en-US" sz="1200" baseline="0" dirty="0" smtClean="0"/>
              <a:t> skills are vital for students with hearing loss, and I’m going to speak more about them in a minute.</a:t>
            </a:r>
          </a:p>
          <a:p>
            <a:pPr marL="0" marR="0" indent="0" algn="l" defTabSz="457200" rtl="0" eaLnBrk="1" fontAlgn="auto" latinLnBrk="0" hangingPunct="1">
              <a:lnSpc>
                <a:spcPct val="80000"/>
              </a:lnSpc>
              <a:spcBef>
                <a:spcPts val="0"/>
              </a:spcBef>
              <a:spcAft>
                <a:spcPts val="0"/>
              </a:spcAft>
              <a:buClrTx/>
              <a:buSzTx/>
              <a:buFont typeface="Wingdings" charset="2"/>
              <a:buNone/>
              <a:tabLst/>
              <a:defRPr/>
            </a:pPr>
            <a:r>
              <a:rPr lang="en-US" sz="1200" dirty="0" smtClean="0">
                <a:latin typeface="+mn-lt"/>
              </a:rPr>
              <a:t>For most people who are D/HH,</a:t>
            </a:r>
            <a:r>
              <a:rPr lang="en-US" sz="1200" baseline="0" dirty="0" smtClean="0">
                <a:latin typeface="+mn-lt"/>
              </a:rPr>
              <a:t> there’s a lot of technology involved. Young people need to become skilled in m</a:t>
            </a:r>
            <a:r>
              <a:rPr lang="en-US" sz="1200" dirty="0" smtClean="0">
                <a:latin typeface="+mn-lt"/>
              </a:rPr>
              <a:t>anaging their</a:t>
            </a:r>
            <a:r>
              <a:rPr lang="en-US" sz="1200" baseline="0" dirty="0" smtClean="0">
                <a:latin typeface="+mn-lt"/>
              </a:rPr>
              <a:t> own h</a:t>
            </a:r>
            <a:r>
              <a:rPr lang="en-US" sz="1200" dirty="0" smtClean="0">
                <a:latin typeface="Tahoma" charset="0"/>
              </a:rPr>
              <a:t>earing devices – their hearing aids, cochlear implant equipment,</a:t>
            </a:r>
            <a:r>
              <a:rPr lang="en-US" sz="1200" baseline="0" dirty="0" smtClean="0">
                <a:latin typeface="Tahoma" charset="0"/>
              </a:rPr>
              <a:t> and anything else they use. They also need to become good at</a:t>
            </a:r>
            <a:r>
              <a:rPr lang="en-US" sz="1200" dirty="0" smtClean="0">
                <a:latin typeface="Tahoma" charset="0"/>
              </a:rPr>
              <a:t> investigating</a:t>
            </a:r>
            <a:r>
              <a:rPr lang="en-US" sz="1200" baseline="0" dirty="0" smtClean="0">
                <a:latin typeface="Tahoma" charset="0"/>
              </a:rPr>
              <a:t> </a:t>
            </a:r>
            <a:r>
              <a:rPr lang="en-US" sz="1200" dirty="0" smtClean="0">
                <a:latin typeface="Tahoma" charset="0"/>
              </a:rPr>
              <a:t>potential technological solutions</a:t>
            </a:r>
            <a:r>
              <a:rPr lang="en-US" sz="1200" baseline="0" dirty="0" smtClean="0">
                <a:latin typeface="Tahoma" charset="0"/>
              </a:rPr>
              <a:t> for challenging situations. There’s an ever-</a:t>
            </a:r>
            <a:r>
              <a:rPr lang="en-US" sz="1200" baseline="0" dirty="0" smtClean="0">
                <a:latin typeface="+mn-lt"/>
              </a:rPr>
              <a:t>I</a:t>
            </a:r>
            <a:r>
              <a:rPr lang="en-US" sz="1200" dirty="0" smtClean="0"/>
              <a:t>ncreasing range of technical assistive devices and systems available, and young</a:t>
            </a:r>
            <a:r>
              <a:rPr lang="en-US" sz="1200" baseline="0" dirty="0" smtClean="0"/>
              <a:t> people may </a:t>
            </a:r>
            <a:r>
              <a:rPr lang="en-US" sz="1200" dirty="0" smtClean="0"/>
              <a:t>need help</a:t>
            </a:r>
            <a:r>
              <a:rPr lang="en-US" sz="1200" baseline="0" dirty="0" smtClean="0"/>
              <a:t> to find out about them</a:t>
            </a:r>
            <a:r>
              <a:rPr lang="en-US" sz="1200" dirty="0" smtClean="0"/>
              <a:t>. </a:t>
            </a:r>
            <a:r>
              <a:rPr lang="en-US" sz="1200" baseline="0" dirty="0" smtClean="0"/>
              <a:t>Employers, universities and training </a:t>
            </a:r>
            <a:r>
              <a:rPr lang="en-US" sz="1200" baseline="0" dirty="0" err="1" smtClean="0"/>
              <a:t>organisations</a:t>
            </a:r>
            <a:r>
              <a:rPr lang="en-US" sz="1200" baseline="0" dirty="0" smtClean="0"/>
              <a:t> are not going to know about most of these; it is up to the young adult to know about them and ask for or acquire them. </a:t>
            </a:r>
          </a:p>
          <a:p>
            <a:pPr marL="0" marR="0" indent="0" algn="l" defTabSz="437109" rtl="0" eaLnBrk="1" fontAlgn="auto" latinLnBrk="0" hangingPunct="1">
              <a:lnSpc>
                <a:spcPct val="100000"/>
              </a:lnSpc>
              <a:spcBef>
                <a:spcPts val="0"/>
              </a:spcBef>
              <a:spcAft>
                <a:spcPts val="0"/>
              </a:spcAft>
              <a:buClrTx/>
              <a:buSzTx/>
              <a:buFont typeface="Wingdings" charset="2"/>
              <a:buNone/>
              <a:tabLst/>
              <a:defRPr/>
            </a:pPr>
            <a:r>
              <a:rPr lang="en-US" sz="1200" baseline="0" dirty="0" smtClean="0"/>
              <a:t>Students need to learn about the sorts of accommodations that might help them after they leave school,  and the legal obligations of education providers and employers to provide them. At least a basic knowledge that under Disability Discrimination legislation educators and employers are required to provide reasonable adjustments.</a:t>
            </a:r>
          </a:p>
          <a:p>
            <a:pPr marL="0" marR="0" indent="0" algn="l" defTabSz="437109" rtl="0" eaLnBrk="1" fontAlgn="auto" latinLnBrk="0" hangingPunct="1">
              <a:lnSpc>
                <a:spcPct val="100000"/>
              </a:lnSpc>
              <a:spcBef>
                <a:spcPts val="0"/>
              </a:spcBef>
              <a:spcAft>
                <a:spcPts val="0"/>
              </a:spcAft>
              <a:buClrTx/>
              <a:buSzTx/>
              <a:buFont typeface="Wingdings" charset="2"/>
              <a:buNone/>
              <a:tabLst/>
              <a:defRPr/>
            </a:pPr>
            <a:r>
              <a:rPr lang="en-US" sz="1200" baseline="0" dirty="0" smtClean="0"/>
              <a:t>And lastly, these communication skills are important for the success of any young person to navigate today’s world of work, but even more important for youth who are D/HH, given the self-advocacy they’ll need to use. </a:t>
            </a:r>
          </a:p>
          <a:p>
            <a:pPr>
              <a:lnSpc>
                <a:spcPct val="80000"/>
              </a:lnSpc>
              <a:buFont typeface="Wingdings" charset="2"/>
              <a:buChar char="u"/>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DDBE5653-3DB4-3440-8FDC-5EE325C3F469}" type="slidenum">
              <a:rPr lang="en-US" smtClean="0"/>
              <a:t>4</a:t>
            </a:fld>
            <a:endParaRPr lang="en-US"/>
          </a:p>
        </p:txBody>
      </p:sp>
    </p:spTree>
    <p:extLst>
      <p:ext uri="{BB962C8B-B14F-4D97-AF65-F5344CB8AC3E}">
        <p14:creationId xmlns:p14="http://schemas.microsoft.com/office/powerpoint/2010/main" val="283498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891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Research has shown that good self-advocacy skills are associated with better post-school outcomes for people who are D/HH. </a:t>
            </a:r>
            <a:r>
              <a:rPr lang="en-AU" sz="1200" kern="1200" baseline="0" dirty="0" smtClean="0">
                <a:solidFill>
                  <a:schemeClr val="tx1"/>
                </a:solidFill>
                <a:effectLst/>
                <a:latin typeface="+mn-lt"/>
                <a:ea typeface="+mn-ea"/>
                <a:cs typeface="+mn-cs"/>
              </a:rPr>
              <a:t> </a:t>
            </a:r>
            <a:r>
              <a:rPr lang="en-US" dirty="0" smtClean="0"/>
              <a:t>Most importantly, having a good understanding of one’s own hearing</a:t>
            </a:r>
            <a:r>
              <a:rPr lang="en-US" baseline="0" dirty="0" smtClean="0"/>
              <a:t> loss and everything associated with it, such as communication strategies, maintenance of equipment, and using accommodations. </a:t>
            </a:r>
            <a:endParaRPr lang="en-US" dirty="0"/>
          </a:p>
        </p:txBody>
      </p:sp>
      <p:sp>
        <p:nvSpPr>
          <p:cNvPr id="4" name="Slide Number Placeholder 3"/>
          <p:cNvSpPr>
            <a:spLocks noGrp="1"/>
          </p:cNvSpPr>
          <p:nvPr>
            <p:ph type="sldNum" sz="quarter" idx="10"/>
          </p:nvPr>
        </p:nvSpPr>
        <p:spPr/>
        <p:txBody>
          <a:bodyPr/>
          <a:lstStyle/>
          <a:p>
            <a:fld id="{4FED558D-8C99-8946-B4B3-98C5D4CA2245}" type="slidenum">
              <a:rPr lang="en-US" smtClean="0"/>
              <a:t>5</a:t>
            </a:fld>
            <a:endParaRPr lang="en-US"/>
          </a:p>
        </p:txBody>
      </p:sp>
    </p:spTree>
    <p:extLst>
      <p:ext uri="{BB962C8B-B14F-4D97-AF65-F5344CB8AC3E}">
        <p14:creationId xmlns:p14="http://schemas.microsoft.com/office/powerpoint/2010/main" val="2100002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89100" rtl="0" eaLnBrk="1" fontAlgn="auto" latinLnBrk="0" hangingPunct="1">
              <a:lnSpc>
                <a:spcPct val="100000"/>
              </a:lnSpc>
              <a:spcBef>
                <a:spcPts val="0"/>
              </a:spcBef>
              <a:spcAft>
                <a:spcPts val="0"/>
              </a:spcAft>
              <a:buClrTx/>
              <a:buSzTx/>
              <a:buFontTx/>
              <a:buNone/>
              <a:tabLst/>
              <a:defRPr/>
            </a:pPr>
            <a:r>
              <a:rPr lang="en-US" dirty="0" smtClean="0"/>
              <a:t>Young people</a:t>
            </a:r>
            <a:r>
              <a:rPr lang="en-US" baseline="0" dirty="0" smtClean="0"/>
              <a:t> </a:t>
            </a:r>
            <a:r>
              <a:rPr lang="en-US" dirty="0" smtClean="0"/>
              <a:t>with hearing</a:t>
            </a:r>
            <a:r>
              <a:rPr lang="en-US" baseline="0" dirty="0" smtClean="0"/>
              <a:t> loss are going to need to </a:t>
            </a:r>
            <a:r>
              <a:rPr lang="en-US" baseline="0" dirty="0" err="1" smtClean="0"/>
              <a:t>recognise</a:t>
            </a:r>
            <a:r>
              <a:rPr lang="en-US" baseline="0" dirty="0" smtClean="0"/>
              <a:t> when they need help or support, and know how to ask for it. Knowing about their rights under equal opportunity legislation can give them more confidence in this. </a:t>
            </a:r>
            <a:r>
              <a:rPr lang="en-US" dirty="0" smtClean="0"/>
              <a:t>Deciding how and when to disclose their hearing loss can</a:t>
            </a:r>
            <a:r>
              <a:rPr lang="en-US" baseline="0" dirty="0" smtClean="0"/>
              <a:t> be a major part of self-advocacy for these young people. </a:t>
            </a:r>
            <a:endParaRPr lang="en-US" dirty="0" smtClean="0"/>
          </a:p>
          <a:p>
            <a:r>
              <a:rPr lang="en-US" baseline="0" dirty="0" smtClean="0"/>
              <a:t> </a:t>
            </a:r>
          </a:p>
          <a:p>
            <a:endParaRPr lang="en-US" baseline="0" dirty="0" smtClean="0"/>
          </a:p>
        </p:txBody>
      </p:sp>
      <p:sp>
        <p:nvSpPr>
          <p:cNvPr id="4" name="Slide Number Placeholder 3"/>
          <p:cNvSpPr>
            <a:spLocks noGrp="1"/>
          </p:cNvSpPr>
          <p:nvPr>
            <p:ph type="sldNum" sz="quarter" idx="10"/>
          </p:nvPr>
        </p:nvSpPr>
        <p:spPr/>
        <p:txBody>
          <a:bodyPr/>
          <a:lstStyle/>
          <a:p>
            <a:fld id="{4FED558D-8C99-8946-B4B3-98C5D4CA2245}" type="slidenum">
              <a:rPr lang="en-US" smtClean="0"/>
              <a:t>6</a:t>
            </a:fld>
            <a:endParaRPr lang="en-US"/>
          </a:p>
        </p:txBody>
      </p:sp>
    </p:spTree>
    <p:extLst>
      <p:ext uri="{BB962C8B-B14F-4D97-AF65-F5344CB8AC3E}">
        <p14:creationId xmlns:p14="http://schemas.microsoft.com/office/powerpoint/2010/main" val="885704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For some young people,</a:t>
            </a:r>
            <a:r>
              <a:rPr lang="en-US" baseline="0" dirty="0" smtClean="0"/>
              <a:t> their hearing loss may not be immediately apparent to other people, if their hearing aids are hidden by their hair, for instance, and if they have clear speech. Often these adolescents don’t want to tell people they have a hearing loss, and in many situations this is a personal decision that should be respected. But there are reasons why it’s a good idea to disclose. Firstly, of course you can’t ask for accommodations or supports if you don’t. And in workplace and social situations, it’s easier to informally ask for clarification when others </a:t>
            </a:r>
            <a:r>
              <a:rPr lang="en-US" baseline="0" dirty="0" err="1" smtClean="0"/>
              <a:t>realise</a:t>
            </a:r>
            <a:r>
              <a:rPr lang="en-US" baseline="0" dirty="0" smtClean="0"/>
              <a:t> that you have a hearing loss and, hopefully, will have some understanding of it. And it can be stressful to try and hide something that’s so integral to the person and their daily life. </a:t>
            </a:r>
            <a:endParaRPr lang="en-US" dirty="0"/>
          </a:p>
        </p:txBody>
      </p:sp>
      <p:sp>
        <p:nvSpPr>
          <p:cNvPr id="4" name="Slide Number Placeholder 3"/>
          <p:cNvSpPr>
            <a:spLocks noGrp="1"/>
          </p:cNvSpPr>
          <p:nvPr>
            <p:ph type="sldNum" sz="quarter" idx="10"/>
          </p:nvPr>
        </p:nvSpPr>
        <p:spPr/>
        <p:txBody>
          <a:bodyPr/>
          <a:lstStyle/>
          <a:p>
            <a:fld id="{4FED558D-8C99-8946-B4B3-98C5D4CA2245}" type="slidenum">
              <a:rPr lang="en-US" smtClean="0"/>
              <a:t>7</a:t>
            </a:fld>
            <a:endParaRPr lang="en-US"/>
          </a:p>
        </p:txBody>
      </p:sp>
    </p:spTree>
    <p:extLst>
      <p:ext uri="{BB962C8B-B14F-4D97-AF65-F5344CB8AC3E}">
        <p14:creationId xmlns:p14="http://schemas.microsoft.com/office/powerpoint/2010/main" val="1669589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Students may not know when to disclose.</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Most</a:t>
            </a:r>
            <a:r>
              <a:rPr lang="en-US" sz="1200" b="0" kern="1200" baseline="0" dirty="0" smtClean="0">
                <a:solidFill>
                  <a:schemeClr val="tx1"/>
                </a:solidFill>
                <a:effectLst/>
                <a:latin typeface="+mn-lt"/>
                <a:ea typeface="+mn-ea"/>
                <a:cs typeface="+mn-cs"/>
              </a:rPr>
              <a:t> people would not mention it in a job application, but would during a job interview. Others try and wait until they have the job before disclosing, </a:t>
            </a:r>
            <a:r>
              <a:rPr lang="en-US" baseline="0" dirty="0" smtClean="0"/>
              <a:t>feeling it would damage their chances if prospective employers knew about their hearing loss. Of course in the case of people who are profoundly deaf, especially if they need an interpreter, they have to be upfront about this before a job interview.  </a:t>
            </a:r>
          </a:p>
          <a:p>
            <a:endParaRPr lang="en-US" sz="1200" b="0" kern="1200" baseline="0" dirty="0" smtClean="0">
              <a:solidFill>
                <a:schemeClr val="tx1"/>
              </a:solidFill>
              <a:effectLst/>
              <a:latin typeface="+mn-lt"/>
              <a:ea typeface="+mn-ea"/>
              <a:cs typeface="+mn-cs"/>
            </a:endParaRPr>
          </a:p>
          <a:p>
            <a:r>
              <a:rPr lang="en-US" sz="1200" b="0" kern="1200" baseline="0" dirty="0" smtClean="0">
                <a:solidFill>
                  <a:schemeClr val="tx1"/>
                </a:solidFill>
                <a:effectLst/>
                <a:latin typeface="+mn-lt"/>
                <a:ea typeface="+mn-ea"/>
                <a:cs typeface="+mn-cs"/>
              </a:rPr>
              <a:t>For students wanting to go to university or TAFE, it’s best if they check out the institution’s disability services and visit and discuss their needs with the Disability Liaison Officer or equivalent. If not then, when they have an offer they want to accept, they should make an appointment then. It’s better to do this as early as possible. </a:t>
            </a:r>
            <a:endParaRPr lang="en-US" sz="1200" b="0"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a:p>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FED558D-8C99-8946-B4B3-98C5D4CA2245}" type="slidenum">
              <a:rPr lang="en-US" smtClean="0"/>
              <a:t>8</a:t>
            </a:fld>
            <a:endParaRPr lang="en-US"/>
          </a:p>
        </p:txBody>
      </p:sp>
    </p:spTree>
    <p:extLst>
      <p:ext uri="{BB962C8B-B14F-4D97-AF65-F5344CB8AC3E}">
        <p14:creationId xmlns:p14="http://schemas.microsoft.com/office/powerpoint/2010/main" val="1500408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effectLst/>
                <a:latin typeface="+mn-lt"/>
                <a:ea typeface="+mn-ea"/>
                <a:cs typeface="+mn-cs"/>
              </a:rPr>
              <a:t>Whenever they choose to disclose their hearing loss, h</a:t>
            </a:r>
            <a:r>
              <a:rPr lang="en-US" sz="1200" baseline="0" dirty="0" smtClean="0"/>
              <a:t>ow they do it will affect how it’s received. The </a:t>
            </a:r>
            <a:r>
              <a:rPr lang="en-US" sz="1200" baseline="0" dirty="0" smtClean="0">
                <a:solidFill>
                  <a:schemeClr val="tx2"/>
                </a:solidFill>
              </a:rPr>
              <a:t>s</a:t>
            </a:r>
            <a:r>
              <a:rPr lang="en-US" dirty="0" smtClean="0">
                <a:solidFill>
                  <a:schemeClr val="tx2"/>
                </a:solidFill>
              </a:rPr>
              <a:t>tudent</a:t>
            </a:r>
            <a:r>
              <a:rPr lang="en-US" baseline="0" dirty="0" smtClean="0">
                <a:solidFill>
                  <a:schemeClr val="tx2"/>
                </a:solidFill>
              </a:rPr>
              <a:t> or </a:t>
            </a:r>
            <a:r>
              <a:rPr lang="en-US" dirty="0" smtClean="0">
                <a:solidFill>
                  <a:schemeClr val="tx2"/>
                </a:solidFill>
              </a:rPr>
              <a:t>young adult needs to be able to</a:t>
            </a:r>
            <a:r>
              <a:rPr lang="en-US" baseline="0" dirty="0" smtClean="0">
                <a:solidFill>
                  <a:schemeClr val="tx2"/>
                </a:solidFill>
              </a:rPr>
              <a:t> d</a:t>
            </a:r>
            <a:r>
              <a:rPr lang="en-US" dirty="0" smtClean="0">
                <a:solidFill>
                  <a:schemeClr val="tx2"/>
                </a:solidFill>
              </a:rPr>
              <a:t>escribe their hearing loss and its implications in a particular environment, and</a:t>
            </a:r>
            <a:r>
              <a:rPr lang="en-US" baseline="0" dirty="0" smtClean="0">
                <a:solidFill>
                  <a:schemeClr val="tx2"/>
                </a:solidFill>
              </a:rPr>
              <a:t> s</a:t>
            </a:r>
            <a:r>
              <a:rPr lang="en-US" dirty="0" smtClean="0">
                <a:solidFill>
                  <a:schemeClr val="tx2"/>
                </a:solidFill>
              </a:rPr>
              <a:t>how that they can come up with solutions </a:t>
            </a:r>
            <a:r>
              <a:rPr lang="en-US" sz="1200" baseline="0" dirty="0" smtClean="0"/>
              <a:t>and ways around any limitations it causes. They should be able to explain any accommodations or supports they might need. There’s also a need for the communication skills to discuss and negotiate options.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Students will need help in developing all the self-advocacy skills, and from a range of people that can include parents, teachers of the deaf, audiologists, and their school’s careers personnel. These things can be learned with the help of modeling and role plays. Some students work with their careers </a:t>
            </a:r>
            <a:r>
              <a:rPr lang="en-US" baseline="0" dirty="0" err="1" smtClean="0"/>
              <a:t>counsellor</a:t>
            </a:r>
            <a:r>
              <a:rPr lang="en-US" baseline="0" dirty="0" smtClean="0"/>
              <a:t> or teacher of the deaf on a script that they can rehearse to explain their hearing loss at job interviews.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smtClean="0"/>
          </a:p>
        </p:txBody>
      </p:sp>
      <p:sp>
        <p:nvSpPr>
          <p:cNvPr id="4" name="Slide Number Placeholder 3"/>
          <p:cNvSpPr>
            <a:spLocks noGrp="1"/>
          </p:cNvSpPr>
          <p:nvPr>
            <p:ph type="sldNum" sz="quarter" idx="10"/>
          </p:nvPr>
        </p:nvSpPr>
        <p:spPr/>
        <p:txBody>
          <a:bodyPr/>
          <a:lstStyle/>
          <a:p>
            <a:fld id="{4FED558D-8C99-8946-B4B3-98C5D4CA2245}" type="slidenum">
              <a:rPr lang="en-US" smtClean="0"/>
              <a:t>9</a:t>
            </a:fld>
            <a:endParaRPr lang="en-US"/>
          </a:p>
        </p:txBody>
      </p:sp>
    </p:spTree>
    <p:extLst>
      <p:ext uri="{BB962C8B-B14F-4D97-AF65-F5344CB8AC3E}">
        <p14:creationId xmlns:p14="http://schemas.microsoft.com/office/powerpoint/2010/main" val="1629456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2310271"/>
            <a:ext cx="4889826" cy="772898"/>
          </a:xfrm>
          <a:prstGeom prst="rect">
            <a:avLst/>
          </a:prstGeom>
        </p:spPr>
        <p:txBody>
          <a:bodyPr vert="horz" lIns="91440" tIns="45720" rIns="91440" bIns="45720" rtlCol="0" anchor="ctr">
            <a:normAutofit/>
          </a:bodyPr>
          <a:lstStyle>
            <a:lvl1pPr>
              <a:defRPr sz="3200"/>
            </a:lvl1pPr>
          </a:lstStyle>
          <a:p>
            <a:r>
              <a:rPr lang="en-AU" dirty="0" smtClean="0"/>
              <a:t>Click to edit Master title</a:t>
            </a:r>
            <a:endParaRPr lang="en-US" dirty="0"/>
          </a:p>
        </p:txBody>
      </p:sp>
      <p:sp>
        <p:nvSpPr>
          <p:cNvPr id="5" name="Title Placeholder 1"/>
          <p:cNvSpPr txBox="1">
            <a:spLocks/>
          </p:cNvSpPr>
          <p:nvPr userDrawn="1"/>
        </p:nvSpPr>
        <p:spPr>
          <a:xfrm>
            <a:off x="485855" y="3083171"/>
            <a:ext cx="8229600" cy="416169"/>
          </a:xfrm>
          <a:prstGeom prst="rect">
            <a:avLst/>
          </a:prstGeom>
        </p:spPr>
        <p:txBody>
          <a:bodyPr vert="horz" lIns="91440" tIns="45720" rIns="91440" bIns="45720" rtlCol="0" anchor="ctr">
            <a:normAutofit fontScale="92500" lnSpcReduction="10000"/>
          </a:bodyPr>
          <a:lstStyle>
            <a:lvl1pPr algn="l" defTabSz="914400" rtl="0" eaLnBrk="1" latinLnBrk="0" hangingPunct="1">
              <a:spcBef>
                <a:spcPct val="0"/>
              </a:spcBef>
              <a:buNone/>
              <a:defRPr sz="3600" b="0" i="0" kern="1200">
                <a:solidFill>
                  <a:schemeClr val="tx1"/>
                </a:solidFill>
                <a:latin typeface="MeganoOT-Bold"/>
                <a:ea typeface="+mj-ea"/>
                <a:cs typeface="MeganoOT-Bold"/>
              </a:defRPr>
            </a:lvl1pPr>
          </a:lstStyle>
          <a:p>
            <a:r>
              <a:rPr lang="en-AU" sz="2400" dirty="0" smtClean="0"/>
              <a:t>Click to edit Master title style</a:t>
            </a:r>
            <a:endParaRPr lang="en-US" sz="2400" dirty="0"/>
          </a:p>
        </p:txBody>
      </p:sp>
    </p:spTree>
    <p:extLst>
      <p:ext uri="{BB962C8B-B14F-4D97-AF65-F5344CB8AC3E}">
        <p14:creationId xmlns:p14="http://schemas.microsoft.com/office/powerpoint/2010/main" val="2702019936"/>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Tree>
    <p:extLst>
      <p:ext uri="{BB962C8B-B14F-4D97-AF65-F5344CB8AC3E}">
        <p14:creationId xmlns:p14="http://schemas.microsoft.com/office/powerpoint/2010/main" val="4148056888"/>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763620"/>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725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57200" y="1028700"/>
            <a:ext cx="8229600" cy="3943350"/>
          </a:xfrm>
        </p:spPr>
        <p:txBody>
          <a:bodyPr/>
          <a:lstStyle/>
          <a:p>
            <a:pPr lvl="0"/>
            <a:endParaRPr lang="en-US" noProof="0"/>
          </a:p>
        </p:txBody>
      </p:sp>
    </p:spTree>
    <p:extLst>
      <p:ext uri="{BB962C8B-B14F-4D97-AF65-F5344CB8AC3E}">
        <p14:creationId xmlns:p14="http://schemas.microsoft.com/office/powerpoint/2010/main" val="3395602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28700"/>
            <a:ext cx="7848600" cy="1445419"/>
          </a:xfrm>
        </p:spPr>
        <p:txBody>
          <a:bodyPr anchor="b">
            <a:noAutofit/>
          </a:bodyPr>
          <a:lstStyle>
            <a:lvl1pPr>
              <a:defRPr sz="5400" cap="all" baseline="0"/>
            </a:lvl1pPr>
          </a:lstStyle>
          <a:p>
            <a:r>
              <a:rPr lang="en-AU" smtClean="0"/>
              <a:t>Click to edit Master title style</a:t>
            </a:r>
            <a:endParaRPr lang="en-US" dirty="0"/>
          </a:p>
        </p:txBody>
      </p:sp>
      <p:sp>
        <p:nvSpPr>
          <p:cNvPr id="3" name="Subtitle 2"/>
          <p:cNvSpPr>
            <a:spLocks noGrp="1"/>
          </p:cNvSpPr>
          <p:nvPr>
            <p:ph type="subTitle" idx="1"/>
          </p:nvPr>
        </p:nvSpPr>
        <p:spPr>
          <a:xfrm>
            <a:off x="685800" y="2628900"/>
            <a:ext cx="6400800" cy="131445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dirty="0"/>
          </a:p>
        </p:txBody>
      </p:sp>
      <p:sp>
        <p:nvSpPr>
          <p:cNvPr id="4" name="Date Placeholder 3"/>
          <p:cNvSpPr>
            <a:spLocks noGrp="1"/>
          </p:cNvSpPr>
          <p:nvPr>
            <p:ph type="dt" sz="half" idx="10"/>
          </p:nvPr>
        </p:nvSpPr>
        <p:spPr>
          <a:xfrm>
            <a:off x="457200" y="13716"/>
            <a:ext cx="2895600" cy="246888"/>
          </a:xfrm>
          <a:prstGeom prst="rect">
            <a:avLst/>
          </a:prstGeom>
        </p:spPr>
        <p:txBody>
          <a:bodyPr/>
          <a:lstStyle/>
          <a:p>
            <a:fld id="{613F4F95-9272-F44F-921A-DB9AEEE2BB74}" type="datetimeFigureOut">
              <a:rPr lang="en-US" smtClean="0"/>
              <a:t>20/10/15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620000" y="13716"/>
            <a:ext cx="1066800" cy="246888"/>
          </a:xfrm>
          <a:prstGeom prst="rect">
            <a:avLst/>
          </a:prstGeom>
        </p:spPr>
        <p:txBody>
          <a:bodyPr/>
          <a:lstStyle/>
          <a:p>
            <a:fld id="{234CC0F4-D4B8-064C-A9AB-4F14E6D8D8EF}" type="slidenum">
              <a:rPr lang="en-US" smtClean="0"/>
              <a:t>‹#›</a:t>
            </a:fld>
            <a:endParaRPr lang="en-US"/>
          </a:p>
        </p:txBody>
      </p:sp>
      <p:cxnSp>
        <p:nvCxnSpPr>
          <p:cNvPr id="8" name="Straight Connector 7"/>
          <p:cNvCxnSpPr/>
          <p:nvPr/>
        </p:nvCxnSpPr>
        <p:spPr>
          <a:xfrm>
            <a:off x="685800" y="2548890"/>
            <a:ext cx="7848600" cy="119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9421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Tree>
    <p:extLst>
      <p:ext uri="{BB962C8B-B14F-4D97-AF65-F5344CB8AC3E}">
        <p14:creationId xmlns:p14="http://schemas.microsoft.com/office/powerpoint/2010/main" val="1688224268"/>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Tree>
    <p:extLst>
      <p:ext uri="{BB962C8B-B14F-4D97-AF65-F5344CB8AC3E}">
        <p14:creationId xmlns:p14="http://schemas.microsoft.com/office/powerpoint/2010/main" val="309228800"/>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marR="0" indent="0" algn="l" defTabSz="914400" rtl="0" eaLnBrk="1" fontAlgn="auto" latinLnBrk="0" hangingPunct="1">
              <a:lnSpc>
                <a:spcPct val="100000"/>
              </a:lnSpc>
              <a:spcBef>
                <a:spcPct val="0"/>
              </a:spcBef>
              <a:spcAft>
                <a:spcPts val="0"/>
              </a:spcAft>
              <a:buClrTx/>
              <a:buSzTx/>
              <a:buFontTx/>
              <a:buNone/>
              <a:tabLst/>
              <a:defRPr b="0" i="0">
                <a:latin typeface="MeganoOT-Bold"/>
                <a:cs typeface="MeganoOT-Bold"/>
              </a:defRPr>
            </a:lvl1pPr>
          </a:lstStyle>
          <a:p>
            <a:r>
              <a:rPr lang="en-AU" dirty="0" smtClean="0"/>
              <a:t>Click to edit Master title style</a:t>
            </a:r>
            <a:endParaRPr lang="en-US" dirty="0"/>
          </a:p>
        </p:txBody>
      </p:sp>
      <p:sp>
        <p:nvSpPr>
          <p:cNvPr id="3" name="Content Placeholder 2"/>
          <p:cNvSpPr>
            <a:spLocks noGrp="1"/>
          </p:cNvSpPr>
          <p:nvPr>
            <p:ph idx="1"/>
          </p:nvPr>
        </p:nvSpPr>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3774638390"/>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3" y="1200152"/>
            <a:ext cx="2760133" cy="30289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4" name="Content Placeholder 3"/>
          <p:cNvSpPr>
            <a:spLocks noGrp="1"/>
          </p:cNvSpPr>
          <p:nvPr>
            <p:ph sz="half" idx="2"/>
          </p:nvPr>
        </p:nvSpPr>
        <p:spPr>
          <a:xfrm>
            <a:off x="3429000" y="1200152"/>
            <a:ext cx="2836332" cy="30289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1" name="Title 10"/>
          <p:cNvSpPr>
            <a:spLocks noGrp="1"/>
          </p:cNvSpPr>
          <p:nvPr>
            <p:ph type="title"/>
          </p:nvPr>
        </p:nvSpPr>
        <p:spPr/>
        <p:txBody>
          <a:bodyPr/>
          <a:lstStyle/>
          <a:p>
            <a:r>
              <a:rPr lang="en-AU" dirty="0" smtClean="0"/>
              <a:t>Click to edit Master title style</a:t>
            </a:r>
            <a:endParaRPr lang="en-US" dirty="0"/>
          </a:p>
        </p:txBody>
      </p:sp>
    </p:spTree>
    <p:extLst>
      <p:ext uri="{BB962C8B-B14F-4D97-AF65-F5344CB8AC3E}">
        <p14:creationId xmlns:p14="http://schemas.microsoft.com/office/powerpoint/2010/main" val="3180839450"/>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Tree>
    <p:extLst>
      <p:ext uri="{BB962C8B-B14F-4D97-AF65-F5344CB8AC3E}">
        <p14:creationId xmlns:p14="http://schemas.microsoft.com/office/powerpoint/2010/main" val="2548472491"/>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868760"/>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marR="0" indent="0" algn="l" defTabSz="914400" rtl="0" eaLnBrk="1" fontAlgn="auto" latinLnBrk="0" hangingPunct="1">
              <a:lnSpc>
                <a:spcPct val="100000"/>
              </a:lnSpc>
              <a:spcBef>
                <a:spcPct val="0"/>
              </a:spcBef>
              <a:spcAft>
                <a:spcPts val="0"/>
              </a:spcAft>
              <a:buClrTx/>
              <a:buSzTx/>
              <a:buFontTx/>
              <a:buNone/>
              <a:tabLst/>
              <a:defRPr b="0" i="0">
                <a:latin typeface="MeganoOT-Bold"/>
                <a:cs typeface="MeganoOT-Bold"/>
              </a:defRPr>
            </a:lvl1pPr>
          </a:lstStyle>
          <a:p>
            <a:r>
              <a:rPr lang="en-AU" dirty="0" smtClean="0"/>
              <a:t>Click to edit Master title style</a:t>
            </a:r>
            <a:endParaRPr lang="en-US" dirty="0"/>
          </a:p>
        </p:txBody>
      </p:sp>
      <p:sp>
        <p:nvSpPr>
          <p:cNvPr id="3" name="Content Placeholder 2"/>
          <p:cNvSpPr>
            <a:spLocks noGrp="1"/>
          </p:cNvSpPr>
          <p:nvPr>
            <p:ph idx="1"/>
          </p:nvPr>
        </p:nvSpPr>
        <p:spPr/>
        <p:txBody>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Tree>
    <p:extLst>
      <p:ext uri="{BB962C8B-B14F-4D97-AF65-F5344CB8AC3E}">
        <p14:creationId xmlns:p14="http://schemas.microsoft.com/office/powerpoint/2010/main" val="3743451273"/>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00152"/>
            <a:ext cx="4019550" cy="30289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4" name="Content Placeholder 3"/>
          <p:cNvSpPr>
            <a:spLocks noGrp="1"/>
          </p:cNvSpPr>
          <p:nvPr>
            <p:ph sz="half" idx="2"/>
          </p:nvPr>
        </p:nvSpPr>
        <p:spPr>
          <a:xfrm>
            <a:off x="4603750" y="1200152"/>
            <a:ext cx="4100726" cy="302894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11" name="Title 10"/>
          <p:cNvSpPr>
            <a:spLocks noGrp="1"/>
          </p:cNvSpPr>
          <p:nvPr>
            <p:ph type="title"/>
          </p:nvPr>
        </p:nvSpPr>
        <p:spPr/>
        <p:txBody>
          <a:bodyPr/>
          <a:lstStyle/>
          <a:p>
            <a:r>
              <a:rPr lang="en-AU" dirty="0" smtClean="0"/>
              <a:t>Click to edit Master title style</a:t>
            </a:r>
            <a:endParaRPr lang="en-US" dirty="0"/>
          </a:p>
        </p:txBody>
      </p:sp>
    </p:spTree>
    <p:extLst>
      <p:ext uri="{BB962C8B-B14F-4D97-AF65-F5344CB8AC3E}">
        <p14:creationId xmlns:p14="http://schemas.microsoft.com/office/powerpoint/2010/main" val="2212753510"/>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jpg"/><Relationship Id="rId5" Type="http://schemas.openxmlformats.org/officeDocument/2006/relationships/image" Target="../media/image3.emf"/><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3.emf"/><Relationship Id="rId5" Type="http://schemas.openxmlformats.org/officeDocument/2006/relationships/image" Target="../media/image5.emf"/><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3.emf"/><Relationship Id="rId5" Type="http://schemas.openxmlformats.org/officeDocument/2006/relationships/image" Target="../media/image5.emf"/><Relationship Id="rId6" Type="http://schemas.openxmlformats.org/officeDocument/2006/relationships/image" Target="../media/image4.png"/><Relationship Id="rId1" Type="http://schemas.openxmlformats.org/officeDocument/2006/relationships/slideLayout" Target="../slideLayouts/slideLayout3.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theme" Target="../theme/theme4.xml"/><Relationship Id="rId6" Type="http://schemas.openxmlformats.org/officeDocument/2006/relationships/image" Target="../media/image5.emf"/><Relationship Id="rId7" Type="http://schemas.openxmlformats.org/officeDocument/2006/relationships/image" Target="../media/image4.png"/><Relationship Id="rId1" Type="http://schemas.openxmlformats.org/officeDocument/2006/relationships/slideLayout" Target="../slideLayouts/slideLayout4.xml"/><Relationship Id="rId2"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theme" Target="../theme/theme5.xml"/><Relationship Id="rId8" Type="http://schemas.openxmlformats.org/officeDocument/2006/relationships/image" Target="../media/image5.emf"/><Relationship Id="rId1" Type="http://schemas.openxmlformats.org/officeDocument/2006/relationships/slideLayout" Target="../slideLayouts/slideLayout8.xml"/><Relationship Id="rId2"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p:nvPr userDrawn="1"/>
        </p:nvSpPr>
        <p:spPr>
          <a:xfrm>
            <a:off x="0" y="2236971"/>
            <a:ext cx="9144000" cy="2040552"/>
          </a:xfrm>
          <a:prstGeom prst="rect">
            <a:avLst/>
          </a:prstGeom>
          <a:gradFill flip="none" rotWithShape="1">
            <a:gsLst>
              <a:gs pos="0">
                <a:schemeClr val="bg2">
                  <a:lumMod val="95000"/>
                </a:schemeClr>
              </a:gs>
              <a:gs pos="100000">
                <a:schemeClr val="bg1">
                  <a:lumMod val="85000"/>
                  <a:alpha val="61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8" name="Picture 7" descr="VDEI_logo_CMYK.ai"/>
          <p:cNvPicPr>
            <a:picLocks noChangeAspect="1"/>
          </p:cNvPicPr>
          <p:nvPr userDrawn="1"/>
        </p:nvPicPr>
        <p:blipFill rotWithShape="1">
          <a:blip r:embed="rId3">
            <a:extLst>
              <a:ext uri="{28A0092B-C50C-407E-A947-70E740481C1C}">
                <a14:useLocalDpi xmlns:a14="http://schemas.microsoft.com/office/drawing/2010/main" val="0"/>
              </a:ext>
            </a:extLst>
          </a:blip>
          <a:srcRect l="32886" t="24689" r="33604" b="29969"/>
          <a:stretch/>
        </p:blipFill>
        <p:spPr>
          <a:xfrm>
            <a:off x="294640" y="4277523"/>
            <a:ext cx="1005840" cy="865978"/>
          </a:xfrm>
          <a:prstGeom prst="rect">
            <a:avLst/>
          </a:prstGeom>
        </p:spPr>
      </p:pic>
      <p:sp>
        <p:nvSpPr>
          <p:cNvPr id="9" name="Rectangle 8"/>
          <p:cNvSpPr/>
          <p:nvPr userDrawn="1"/>
        </p:nvSpPr>
        <p:spPr>
          <a:xfrm>
            <a:off x="0" y="4277524"/>
            <a:ext cx="9144000" cy="86597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528844" y="2456571"/>
            <a:ext cx="4707467" cy="857250"/>
          </a:xfrm>
          <a:prstGeom prst="rect">
            <a:avLst/>
          </a:prstGeom>
        </p:spPr>
        <p:txBody>
          <a:bodyPr vert="horz" lIns="91440" tIns="45720" rIns="91440" bIns="45720" rtlCol="0" anchor="ctr">
            <a:normAutofit/>
          </a:bodyPr>
          <a:lstStyle/>
          <a:p>
            <a:r>
              <a:rPr lang="en-AU" dirty="0" smtClean="0"/>
              <a:t>Click to edit Master title style</a:t>
            </a:r>
            <a:endParaRPr lang="en-US" dirty="0"/>
          </a:p>
        </p:txBody>
      </p:sp>
      <p:pic>
        <p:nvPicPr>
          <p:cNvPr id="6" name="Picture 5" descr="VDEI_logo_CMYK.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8844" y="417145"/>
            <a:ext cx="1387231" cy="1591419"/>
          </a:xfrm>
          <a:prstGeom prst="rect">
            <a:avLst/>
          </a:prstGeom>
        </p:spPr>
      </p:pic>
      <p:pic>
        <p:nvPicPr>
          <p:cNvPr id="7" name="Picture 6" descr="(DET) Insignia Reversed Left Aligned.ai"/>
          <p:cNvPicPr>
            <a:picLocks noChangeAspect="1"/>
          </p:cNvPicPr>
          <p:nvPr userDrawn="1"/>
        </p:nvPicPr>
        <p:blipFill rotWithShape="1">
          <a:blip r:embed="rId5">
            <a:extLst>
              <a:ext uri="{28A0092B-C50C-407E-A947-70E740481C1C}">
                <a14:useLocalDpi xmlns:a14="http://schemas.microsoft.com/office/drawing/2010/main" val="0"/>
              </a:ext>
            </a:extLst>
          </a:blip>
          <a:srcRect l="42735" t="46597" r="20937" b="46565"/>
          <a:stretch/>
        </p:blipFill>
        <p:spPr>
          <a:xfrm>
            <a:off x="528844" y="4591418"/>
            <a:ext cx="1322102" cy="351692"/>
          </a:xfrm>
          <a:prstGeom prst="rect">
            <a:avLst/>
          </a:prstGeom>
        </p:spPr>
      </p:pic>
      <p:pic>
        <p:nvPicPr>
          <p:cNvPr id="3" name="Picture 2" descr="ribbon_cover.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7001" y="0"/>
            <a:ext cx="9304631" cy="5149579"/>
          </a:xfrm>
          <a:prstGeom prst="rect">
            <a:avLst/>
          </a:prstGeom>
        </p:spPr>
      </p:pic>
    </p:spTree>
    <p:extLst>
      <p:ext uri="{BB962C8B-B14F-4D97-AF65-F5344CB8AC3E}">
        <p14:creationId xmlns:p14="http://schemas.microsoft.com/office/powerpoint/2010/main" val="2557711237"/>
      </p:ext>
    </p:extLst>
  </p:cSld>
  <p:clrMap bg1="lt1" tx1="dk1" bg2="lt2" tx2="dk2" accent1="accent1" accent2="accent2" accent3="accent3" accent4="accent4" accent5="accent5" accent6="accent6" hlink="hlink" folHlink="folHlink"/>
  <p:sldLayoutIdLst>
    <p:sldLayoutId id="2147483712" r:id="rId1"/>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3600" b="0" i="0" kern="1200">
          <a:solidFill>
            <a:schemeClr val="tx1"/>
          </a:solidFill>
          <a:latin typeface="MeganoOT-Bold"/>
          <a:ea typeface="+mj-ea"/>
          <a:cs typeface="MeganoOT-Bold"/>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Bell Centennial Address"/>
          <a:ea typeface="+mn-ea"/>
          <a:cs typeface="Bell Centennial Addres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Bell Centennial Address"/>
          <a:ea typeface="+mn-ea"/>
          <a:cs typeface="Bell Centennial Addres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Bell Centennial Address"/>
          <a:ea typeface="+mn-ea"/>
          <a:cs typeface="Bell Centennial Addres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Bell Centennial Address"/>
          <a:ea typeface="+mn-ea"/>
          <a:cs typeface="Bell Centennial Addres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Bell Centennial Address"/>
          <a:ea typeface="+mn-ea"/>
          <a:cs typeface="Bell Centennial Addres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chemeClr val="bg2">
                <a:tint val="40000"/>
                <a:satMod val="350000"/>
              </a:schemeClr>
            </a:gs>
            <a:gs pos="59000">
              <a:schemeClr val="bg2">
                <a:tint val="45000"/>
                <a:shade val="99000"/>
                <a:satMod val="350000"/>
              </a:schemeClr>
            </a:gs>
            <a:gs pos="100000">
              <a:schemeClr val="bg2">
                <a:shade val="20000"/>
                <a:satMod val="255000"/>
                <a:alpha val="18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16" name="Rectangle 15"/>
          <p:cNvSpPr/>
          <p:nvPr userDrawn="1"/>
        </p:nvSpPr>
        <p:spPr>
          <a:xfrm>
            <a:off x="0" y="2236971"/>
            <a:ext cx="9144000" cy="2040552"/>
          </a:xfrm>
          <a:prstGeom prst="rect">
            <a:avLst/>
          </a:prstGeom>
          <a:gradFill flip="none" rotWithShape="1">
            <a:gsLst>
              <a:gs pos="0">
                <a:schemeClr val="bg2">
                  <a:lumMod val="95000"/>
                </a:schemeClr>
              </a:gs>
              <a:gs pos="100000">
                <a:schemeClr val="bg1">
                  <a:lumMod val="85000"/>
                  <a:alpha val="61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8" name="Picture 7" descr="VDEI_logo_CMYK.ai"/>
          <p:cNvPicPr>
            <a:picLocks noChangeAspect="1"/>
          </p:cNvPicPr>
          <p:nvPr userDrawn="1"/>
        </p:nvPicPr>
        <p:blipFill rotWithShape="1">
          <a:blip r:embed="rId3">
            <a:extLst>
              <a:ext uri="{28A0092B-C50C-407E-A947-70E740481C1C}">
                <a14:useLocalDpi xmlns:a14="http://schemas.microsoft.com/office/drawing/2010/main" val="0"/>
              </a:ext>
            </a:extLst>
          </a:blip>
          <a:srcRect l="32886" t="24689" r="33604" b="29969"/>
          <a:stretch/>
        </p:blipFill>
        <p:spPr>
          <a:xfrm>
            <a:off x="294640" y="4277523"/>
            <a:ext cx="1005840" cy="865978"/>
          </a:xfrm>
          <a:prstGeom prst="rect">
            <a:avLst/>
          </a:prstGeom>
        </p:spPr>
      </p:pic>
      <p:sp>
        <p:nvSpPr>
          <p:cNvPr id="9" name="Rectangle 8"/>
          <p:cNvSpPr/>
          <p:nvPr userDrawn="1"/>
        </p:nvSpPr>
        <p:spPr>
          <a:xfrm>
            <a:off x="0" y="1"/>
            <a:ext cx="9144000" cy="5143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528844" y="2456571"/>
            <a:ext cx="5122659" cy="857250"/>
          </a:xfrm>
          <a:prstGeom prst="rect">
            <a:avLst/>
          </a:prstGeom>
        </p:spPr>
        <p:txBody>
          <a:bodyPr vert="horz" lIns="91440" tIns="45720" rIns="91440" bIns="45720" rtlCol="0" anchor="ctr">
            <a:normAutofit/>
          </a:bodyPr>
          <a:lstStyle/>
          <a:p>
            <a:r>
              <a:rPr lang="en-AU" dirty="0" smtClean="0"/>
              <a:t>Click to Section Title</a:t>
            </a:r>
            <a:endParaRPr lang="en-US" dirty="0"/>
          </a:p>
        </p:txBody>
      </p:sp>
      <p:pic>
        <p:nvPicPr>
          <p:cNvPr id="10" name="Picture 9" descr="(DET) Insignia Reversed Left Aligned.ai"/>
          <p:cNvPicPr>
            <a:picLocks noChangeAspect="1"/>
          </p:cNvPicPr>
          <p:nvPr userDrawn="1"/>
        </p:nvPicPr>
        <p:blipFill rotWithShape="1">
          <a:blip r:embed="rId4">
            <a:extLst>
              <a:ext uri="{28A0092B-C50C-407E-A947-70E740481C1C}">
                <a14:useLocalDpi xmlns:a14="http://schemas.microsoft.com/office/drawing/2010/main" val="0"/>
              </a:ext>
            </a:extLst>
          </a:blip>
          <a:srcRect l="42735" t="46597" r="20937" b="46565"/>
          <a:stretch/>
        </p:blipFill>
        <p:spPr>
          <a:xfrm>
            <a:off x="1619672" y="4613310"/>
            <a:ext cx="1322102" cy="351692"/>
          </a:xfrm>
          <a:prstGeom prst="rect">
            <a:avLst/>
          </a:prstGeom>
        </p:spPr>
      </p:pic>
      <p:pic>
        <p:nvPicPr>
          <p:cNvPr id="3" name="Picture 2" descr="VDEI_Wordmark_white.ai"/>
          <p:cNvPicPr>
            <a:picLocks noChangeAspect="1"/>
          </p:cNvPicPr>
          <p:nvPr userDrawn="1"/>
        </p:nvPicPr>
        <p:blipFill rotWithShape="1">
          <a:blip r:embed="rId5">
            <a:extLst>
              <a:ext uri="{28A0092B-C50C-407E-A947-70E740481C1C}">
                <a14:useLocalDpi xmlns:a14="http://schemas.microsoft.com/office/drawing/2010/main" val="0"/>
              </a:ext>
            </a:extLst>
          </a:blip>
          <a:srcRect l="31748" t="41405" r="33788" b="35573"/>
          <a:stretch/>
        </p:blipFill>
        <p:spPr>
          <a:xfrm>
            <a:off x="528844" y="4525799"/>
            <a:ext cx="930028" cy="439203"/>
          </a:xfrm>
          <a:prstGeom prst="rect">
            <a:avLst/>
          </a:prstGeom>
        </p:spPr>
      </p:pic>
      <p:pic>
        <p:nvPicPr>
          <p:cNvPr id="13" name="Picture 12" descr="ribbon_cover.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7001" y="0"/>
            <a:ext cx="9304631" cy="5149579"/>
          </a:xfrm>
          <a:prstGeom prst="rect">
            <a:avLst/>
          </a:prstGeom>
        </p:spPr>
      </p:pic>
    </p:spTree>
    <p:extLst>
      <p:ext uri="{BB962C8B-B14F-4D97-AF65-F5344CB8AC3E}">
        <p14:creationId xmlns:p14="http://schemas.microsoft.com/office/powerpoint/2010/main" val="722909148"/>
      </p:ext>
    </p:extLst>
  </p:cSld>
  <p:clrMap bg1="lt1" tx1="dk1" bg2="lt2" tx2="dk2" accent1="accent1" accent2="accent2" accent3="accent3" accent4="accent4" accent5="accent5" accent6="accent6" hlink="hlink" folHlink="folHlink"/>
  <p:sldLayoutIdLst>
    <p:sldLayoutId id="2147483737" r:id="rId1"/>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3600" b="0" i="0" kern="1200">
          <a:solidFill>
            <a:schemeClr val="bg2"/>
          </a:solidFill>
          <a:latin typeface="MeganoOT-Bold"/>
          <a:ea typeface="+mj-ea"/>
          <a:cs typeface="MeganoOT-Bold"/>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Bell Centennial Address"/>
          <a:ea typeface="+mn-ea"/>
          <a:cs typeface="Bell Centennial Addres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Bell Centennial Address"/>
          <a:ea typeface="+mn-ea"/>
          <a:cs typeface="Bell Centennial Addres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Bell Centennial Address"/>
          <a:ea typeface="+mn-ea"/>
          <a:cs typeface="Bell Centennial Addres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Bell Centennial Address"/>
          <a:ea typeface="+mn-ea"/>
          <a:cs typeface="Bell Centennial Addres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Bell Centennial Address"/>
          <a:ea typeface="+mn-ea"/>
          <a:cs typeface="Bell Centennial Addres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chemeClr val="bg2">
                <a:tint val="40000"/>
                <a:satMod val="350000"/>
              </a:schemeClr>
            </a:gs>
            <a:gs pos="59000">
              <a:schemeClr val="bg2">
                <a:tint val="45000"/>
                <a:shade val="99000"/>
                <a:satMod val="350000"/>
              </a:schemeClr>
            </a:gs>
            <a:gs pos="100000">
              <a:schemeClr val="bg2">
                <a:shade val="20000"/>
                <a:satMod val="255000"/>
                <a:alpha val="18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16" name="Rectangle 15"/>
          <p:cNvSpPr/>
          <p:nvPr userDrawn="1"/>
        </p:nvSpPr>
        <p:spPr>
          <a:xfrm>
            <a:off x="0" y="2236971"/>
            <a:ext cx="9144000" cy="2040552"/>
          </a:xfrm>
          <a:prstGeom prst="rect">
            <a:avLst/>
          </a:prstGeom>
          <a:gradFill flip="none" rotWithShape="1">
            <a:gsLst>
              <a:gs pos="0">
                <a:schemeClr val="bg2">
                  <a:lumMod val="95000"/>
                </a:schemeClr>
              </a:gs>
              <a:gs pos="100000">
                <a:schemeClr val="bg1">
                  <a:lumMod val="85000"/>
                  <a:alpha val="61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8" name="Picture 7" descr="VDEI_logo_CMYK.ai"/>
          <p:cNvPicPr>
            <a:picLocks noChangeAspect="1"/>
          </p:cNvPicPr>
          <p:nvPr userDrawn="1"/>
        </p:nvPicPr>
        <p:blipFill rotWithShape="1">
          <a:blip r:embed="rId3">
            <a:extLst>
              <a:ext uri="{28A0092B-C50C-407E-A947-70E740481C1C}">
                <a14:useLocalDpi xmlns:a14="http://schemas.microsoft.com/office/drawing/2010/main" val="0"/>
              </a:ext>
            </a:extLst>
          </a:blip>
          <a:srcRect l="32886" t="24689" r="33604" b="29969"/>
          <a:stretch/>
        </p:blipFill>
        <p:spPr>
          <a:xfrm>
            <a:off x="294640" y="4277523"/>
            <a:ext cx="1005840" cy="865978"/>
          </a:xfrm>
          <a:prstGeom prst="rect">
            <a:avLst/>
          </a:prstGeom>
        </p:spPr>
      </p:pic>
      <p:sp>
        <p:nvSpPr>
          <p:cNvPr id="9" name="Rectangle 8"/>
          <p:cNvSpPr/>
          <p:nvPr userDrawn="1"/>
        </p:nvSpPr>
        <p:spPr>
          <a:xfrm>
            <a:off x="0" y="1"/>
            <a:ext cx="9144000" cy="5143500"/>
          </a:xfrm>
          <a:prstGeom prst="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528844" y="2456571"/>
            <a:ext cx="5122659" cy="857250"/>
          </a:xfrm>
          <a:prstGeom prst="rect">
            <a:avLst/>
          </a:prstGeom>
        </p:spPr>
        <p:txBody>
          <a:bodyPr vert="horz" lIns="91440" tIns="45720" rIns="91440" bIns="45720" rtlCol="0" anchor="ctr">
            <a:normAutofit/>
          </a:bodyPr>
          <a:lstStyle/>
          <a:p>
            <a:r>
              <a:rPr lang="en-AU" dirty="0" smtClean="0"/>
              <a:t>Click to Section Title</a:t>
            </a:r>
            <a:endParaRPr lang="en-US" dirty="0"/>
          </a:p>
        </p:txBody>
      </p:sp>
      <p:pic>
        <p:nvPicPr>
          <p:cNvPr id="10" name="Picture 9" descr="(DET) Insignia Reversed Left Aligned.ai"/>
          <p:cNvPicPr>
            <a:picLocks noChangeAspect="1"/>
          </p:cNvPicPr>
          <p:nvPr userDrawn="1"/>
        </p:nvPicPr>
        <p:blipFill rotWithShape="1">
          <a:blip r:embed="rId4">
            <a:extLst>
              <a:ext uri="{28A0092B-C50C-407E-A947-70E740481C1C}">
                <a14:useLocalDpi xmlns:a14="http://schemas.microsoft.com/office/drawing/2010/main" val="0"/>
              </a:ext>
            </a:extLst>
          </a:blip>
          <a:srcRect l="42735" t="46597" r="20937" b="46565"/>
          <a:stretch/>
        </p:blipFill>
        <p:spPr>
          <a:xfrm>
            <a:off x="1619672" y="4613310"/>
            <a:ext cx="1322102" cy="351692"/>
          </a:xfrm>
          <a:prstGeom prst="rect">
            <a:avLst/>
          </a:prstGeom>
        </p:spPr>
      </p:pic>
      <p:pic>
        <p:nvPicPr>
          <p:cNvPr id="14" name="Picture 13" descr="VDEI_Wordmark_white.ai"/>
          <p:cNvPicPr>
            <a:picLocks noChangeAspect="1"/>
          </p:cNvPicPr>
          <p:nvPr userDrawn="1"/>
        </p:nvPicPr>
        <p:blipFill rotWithShape="1">
          <a:blip r:embed="rId5">
            <a:extLst>
              <a:ext uri="{28A0092B-C50C-407E-A947-70E740481C1C}">
                <a14:useLocalDpi xmlns:a14="http://schemas.microsoft.com/office/drawing/2010/main" val="0"/>
              </a:ext>
            </a:extLst>
          </a:blip>
          <a:srcRect l="31748" t="41405" r="33788" b="35573"/>
          <a:stretch/>
        </p:blipFill>
        <p:spPr>
          <a:xfrm>
            <a:off x="528844" y="4525799"/>
            <a:ext cx="930028" cy="439203"/>
          </a:xfrm>
          <a:prstGeom prst="rect">
            <a:avLst/>
          </a:prstGeom>
        </p:spPr>
      </p:pic>
      <p:pic>
        <p:nvPicPr>
          <p:cNvPr id="12" name="Picture 11" descr="ribbon_cover.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27001" y="0"/>
            <a:ext cx="9304631" cy="5149579"/>
          </a:xfrm>
          <a:prstGeom prst="rect">
            <a:avLst/>
          </a:prstGeom>
        </p:spPr>
      </p:pic>
    </p:spTree>
    <p:extLst>
      <p:ext uri="{BB962C8B-B14F-4D97-AF65-F5344CB8AC3E}">
        <p14:creationId xmlns:p14="http://schemas.microsoft.com/office/powerpoint/2010/main" val="3826467280"/>
      </p:ext>
    </p:extLst>
  </p:cSld>
  <p:clrMap bg1="lt1" tx1="dk1" bg2="lt2" tx2="dk2" accent1="accent1" accent2="accent2" accent3="accent3" accent4="accent4" accent5="accent5" accent6="accent6" hlink="hlink" folHlink="folHlink"/>
  <p:sldLayoutIdLst>
    <p:sldLayoutId id="2147483739" r:id="rId1"/>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3600" b="0" i="0" kern="1200">
          <a:solidFill>
            <a:schemeClr val="bg2"/>
          </a:solidFill>
          <a:latin typeface="MeganoOT-Bold"/>
          <a:ea typeface="+mj-ea"/>
          <a:cs typeface="MeganoOT-Bold"/>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Bell Centennial Address"/>
          <a:ea typeface="+mn-ea"/>
          <a:cs typeface="Bell Centennial Addres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Bell Centennial Address"/>
          <a:ea typeface="+mn-ea"/>
          <a:cs typeface="Bell Centennial Addres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Bell Centennial Address"/>
          <a:ea typeface="+mn-ea"/>
          <a:cs typeface="Bell Centennial Addres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Bell Centennial Address"/>
          <a:ea typeface="+mn-ea"/>
          <a:cs typeface="Bell Centennial Addres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Bell Centennial Address"/>
          <a:ea typeface="+mn-ea"/>
          <a:cs typeface="Bell Centennial Addres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chemeClr val="bg2">
                <a:tint val="40000"/>
                <a:satMod val="350000"/>
              </a:schemeClr>
            </a:gs>
            <a:gs pos="59000">
              <a:schemeClr val="bg2">
                <a:tint val="45000"/>
                <a:shade val="99000"/>
                <a:satMod val="350000"/>
              </a:schemeClr>
            </a:gs>
            <a:gs pos="100000">
              <a:schemeClr val="bg2">
                <a:shade val="20000"/>
                <a:satMod val="255000"/>
                <a:alpha val="18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AU" dirty="0" smtClean="0"/>
              <a:t>Click to edit Master title style</a:t>
            </a:r>
            <a:endParaRPr lang="en-US" dirty="0"/>
          </a:p>
        </p:txBody>
      </p:sp>
      <p:sp>
        <p:nvSpPr>
          <p:cNvPr id="3" name="Text Placeholder 2"/>
          <p:cNvSpPr>
            <a:spLocks noGrp="1"/>
          </p:cNvSpPr>
          <p:nvPr>
            <p:ph type="body" idx="1"/>
          </p:nvPr>
        </p:nvSpPr>
        <p:spPr>
          <a:xfrm>
            <a:off x="457203" y="1200151"/>
            <a:ext cx="5974443" cy="3077372"/>
          </a:xfrm>
          <a:prstGeom prst="rect">
            <a:avLst/>
          </a:prstGeom>
        </p:spPr>
        <p:txBody>
          <a:bodyPr vert="horz" lIns="91440" tIns="45720" rIns="91440" bIns="45720" rtlCol="0">
            <a:normAutofit/>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Rectangle 8"/>
          <p:cNvSpPr/>
          <p:nvPr userDrawn="1"/>
        </p:nvSpPr>
        <p:spPr>
          <a:xfrm>
            <a:off x="3" y="4374756"/>
            <a:ext cx="9143999" cy="7687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pic>
        <p:nvPicPr>
          <p:cNvPr id="8" name="Picture 7" descr="VDEI_Wordmark_white.ai"/>
          <p:cNvPicPr>
            <a:picLocks noChangeAspect="1"/>
          </p:cNvPicPr>
          <p:nvPr userDrawn="1"/>
        </p:nvPicPr>
        <p:blipFill rotWithShape="1">
          <a:blip r:embed="rId6">
            <a:extLst>
              <a:ext uri="{28A0092B-C50C-407E-A947-70E740481C1C}">
                <a14:useLocalDpi xmlns:a14="http://schemas.microsoft.com/office/drawing/2010/main" val="0"/>
              </a:ext>
            </a:extLst>
          </a:blip>
          <a:srcRect l="31748" t="41405" r="33788" b="35573"/>
          <a:stretch/>
        </p:blipFill>
        <p:spPr>
          <a:xfrm>
            <a:off x="528844" y="4525799"/>
            <a:ext cx="930028" cy="439203"/>
          </a:xfrm>
          <a:prstGeom prst="rect">
            <a:avLst/>
          </a:prstGeom>
        </p:spPr>
      </p:pic>
      <p:pic>
        <p:nvPicPr>
          <p:cNvPr id="11" name="Picture 10" descr="ribbon_cover.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flipH="1">
            <a:off x="6460427" y="2034110"/>
            <a:ext cx="5655468" cy="3129977"/>
          </a:xfrm>
          <a:prstGeom prst="rect">
            <a:avLst/>
          </a:prstGeom>
        </p:spPr>
      </p:pic>
    </p:spTree>
    <p:extLst>
      <p:ext uri="{BB962C8B-B14F-4D97-AF65-F5344CB8AC3E}">
        <p14:creationId xmlns:p14="http://schemas.microsoft.com/office/powerpoint/2010/main" val="977227296"/>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8" r:id="rId3"/>
    <p:sldLayoutId id="2147483729" r:id="rId4"/>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3600" b="0" i="0" kern="1200">
          <a:solidFill>
            <a:schemeClr val="accent2"/>
          </a:solidFill>
          <a:latin typeface="MeganoOT-Bold"/>
          <a:ea typeface="+mj-ea"/>
          <a:cs typeface="MeganoOT-Bold"/>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Bell Centennial Address"/>
          <a:ea typeface="+mn-ea"/>
          <a:cs typeface="Bell Centennial Addres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Bell Centennial Address"/>
          <a:ea typeface="+mn-ea"/>
          <a:cs typeface="Bell Centennial Addres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Bell Centennial Address"/>
          <a:ea typeface="+mn-ea"/>
          <a:cs typeface="Bell Centennial Addres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Bell Centennial Address"/>
          <a:ea typeface="+mn-ea"/>
          <a:cs typeface="Bell Centennial Addres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Bell Centennial Address"/>
          <a:ea typeface="+mn-ea"/>
          <a:cs typeface="Bell Centennial Addres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chemeClr val="bg2">
                <a:tint val="40000"/>
                <a:satMod val="350000"/>
              </a:schemeClr>
            </a:gs>
            <a:gs pos="59000">
              <a:schemeClr val="bg2">
                <a:tint val="45000"/>
                <a:shade val="99000"/>
                <a:satMod val="350000"/>
              </a:schemeClr>
            </a:gs>
            <a:gs pos="100000">
              <a:schemeClr val="bg2">
                <a:shade val="20000"/>
                <a:satMod val="255000"/>
                <a:alpha val="18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AU" dirty="0" smtClean="0"/>
              <a:t>Click to edit Master title style</a:t>
            </a:r>
            <a:endParaRPr lang="en-US" dirty="0"/>
          </a:p>
        </p:txBody>
      </p:sp>
      <p:sp>
        <p:nvSpPr>
          <p:cNvPr id="3" name="Text Placeholder 2"/>
          <p:cNvSpPr>
            <a:spLocks noGrp="1"/>
          </p:cNvSpPr>
          <p:nvPr>
            <p:ph type="body" idx="1"/>
          </p:nvPr>
        </p:nvSpPr>
        <p:spPr>
          <a:xfrm>
            <a:off x="457200" y="1200151"/>
            <a:ext cx="8229600" cy="3077372"/>
          </a:xfrm>
          <a:prstGeom prst="rect">
            <a:avLst/>
          </a:prstGeom>
        </p:spPr>
        <p:txBody>
          <a:bodyPr vert="horz" lIns="91440" tIns="45720" rIns="91440" bIns="45720" rtlCol="0">
            <a:normAutofit/>
          </a:bodyPr>
          <a:lstStyle/>
          <a:p>
            <a:pPr lvl="0"/>
            <a:r>
              <a:rPr lang="en-AU" dirty="0" smtClean="0"/>
              <a:t>Click to edit Master text styles</a:t>
            </a:r>
          </a:p>
          <a:p>
            <a:pPr lvl="1"/>
            <a:r>
              <a:rPr lang="en-AU" dirty="0" smtClean="0"/>
              <a:t>Second level</a:t>
            </a:r>
          </a:p>
          <a:p>
            <a:pPr lvl="2"/>
            <a:r>
              <a:rPr lang="en-AU" dirty="0" smtClean="0"/>
              <a:t>Third level</a:t>
            </a:r>
          </a:p>
          <a:p>
            <a:pPr lvl="3"/>
            <a:r>
              <a:rPr lang="en-AU" dirty="0" smtClean="0"/>
              <a:t>Fourth level</a:t>
            </a:r>
          </a:p>
          <a:p>
            <a:pPr lvl="4"/>
            <a:r>
              <a:rPr lang="en-AU" dirty="0" smtClean="0"/>
              <a:t>Fifth level</a:t>
            </a:r>
            <a:endParaRPr lang="en-US" dirty="0"/>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9" name="Rectangle 8"/>
          <p:cNvSpPr/>
          <p:nvPr userDrawn="1"/>
        </p:nvSpPr>
        <p:spPr>
          <a:xfrm>
            <a:off x="3" y="4374756"/>
            <a:ext cx="9143999" cy="76874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pic>
        <p:nvPicPr>
          <p:cNvPr id="7" name="Picture 6" descr="VDEI_Wordmark_white.ai"/>
          <p:cNvPicPr>
            <a:picLocks noChangeAspect="1"/>
          </p:cNvPicPr>
          <p:nvPr userDrawn="1"/>
        </p:nvPicPr>
        <p:blipFill rotWithShape="1">
          <a:blip r:embed="rId8">
            <a:extLst>
              <a:ext uri="{28A0092B-C50C-407E-A947-70E740481C1C}">
                <a14:useLocalDpi xmlns:a14="http://schemas.microsoft.com/office/drawing/2010/main" val="0"/>
              </a:ext>
            </a:extLst>
          </a:blip>
          <a:srcRect l="31748" t="41405" r="33788" b="35573"/>
          <a:stretch/>
        </p:blipFill>
        <p:spPr>
          <a:xfrm>
            <a:off x="528844" y="4525799"/>
            <a:ext cx="930028" cy="439203"/>
          </a:xfrm>
          <a:prstGeom prst="rect">
            <a:avLst/>
          </a:prstGeom>
        </p:spPr>
      </p:pic>
    </p:spTree>
    <p:extLst>
      <p:ext uri="{BB962C8B-B14F-4D97-AF65-F5344CB8AC3E}">
        <p14:creationId xmlns:p14="http://schemas.microsoft.com/office/powerpoint/2010/main" val="3355466751"/>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40" r:id="rId5"/>
    <p:sldLayoutId id="2147483741" r:id="rId6"/>
  </p:sldLayoutIdLst>
  <p:timing>
    <p:tnLst>
      <p:par>
        <p:cTn xmlns:p14="http://schemas.microsoft.com/office/powerpoint/2010/main" id="1" dur="indefinite" restart="never" nodeType="tmRoot"/>
      </p:par>
    </p:tnLst>
  </p:timing>
  <p:txStyles>
    <p:titleStyle>
      <a:lvl1pPr algn="l" defTabSz="914400" rtl="0" eaLnBrk="1" latinLnBrk="0" hangingPunct="1">
        <a:spcBef>
          <a:spcPct val="0"/>
        </a:spcBef>
        <a:buNone/>
        <a:defRPr sz="3600" b="0" i="0" kern="1200">
          <a:solidFill>
            <a:schemeClr val="accent2"/>
          </a:solidFill>
          <a:latin typeface="MeganoOT-Bold"/>
          <a:ea typeface="+mj-ea"/>
          <a:cs typeface="MeganoOT-Bold"/>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Bell Centennial Address"/>
          <a:ea typeface="+mn-ea"/>
          <a:cs typeface="Bell Centennial Addres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Bell Centennial Address"/>
          <a:ea typeface="+mn-ea"/>
          <a:cs typeface="Bell Centennial Addres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Bell Centennial Address"/>
          <a:ea typeface="+mn-ea"/>
          <a:cs typeface="Bell Centennial Addres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Bell Centennial Address"/>
          <a:ea typeface="+mn-ea"/>
          <a:cs typeface="Bell Centennial Addres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Bell Centennial Address"/>
          <a:ea typeface="+mn-ea"/>
          <a:cs typeface="Bell Centennial Addres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1.xml"/><Relationship Id="rId5" Type="http://schemas.openxmlformats.org/officeDocument/2006/relationships/image" Target="../media/image6.png"/><Relationship Id="rId6" Type="http://schemas.openxmlformats.org/officeDocument/2006/relationships/image" Target="../media/image2.jpg"/><Relationship Id="rId1" Type="http://schemas.microsoft.com/office/2007/relationships/media" Target="../media/media1.wma"/><Relationship Id="rId2" Type="http://schemas.openxmlformats.org/officeDocument/2006/relationships/audio" Target="../media/media1.wm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10.xml"/><Relationship Id="rId5" Type="http://schemas.openxmlformats.org/officeDocument/2006/relationships/image" Target="../media/image6.png"/><Relationship Id="rId1" Type="http://schemas.microsoft.com/office/2007/relationships/media" Target="../media/media10.wma"/><Relationship Id="rId2" Type="http://schemas.openxmlformats.org/officeDocument/2006/relationships/audio" Target="../media/media10.wm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11.xml"/><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6.png"/><Relationship Id="rId1" Type="http://schemas.microsoft.com/office/2007/relationships/media" Target="../media/media11.wma"/><Relationship Id="rId2" Type="http://schemas.openxmlformats.org/officeDocument/2006/relationships/audio" Target="../media/media11.wm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12.xml"/><Relationship Id="rId5" Type="http://schemas.openxmlformats.org/officeDocument/2006/relationships/image" Target="../media/image12.png"/><Relationship Id="rId6" Type="http://schemas.openxmlformats.org/officeDocument/2006/relationships/image" Target="../media/image6.png"/><Relationship Id="rId1" Type="http://schemas.microsoft.com/office/2007/relationships/media" Target="../media/media12.wma"/><Relationship Id="rId2" Type="http://schemas.openxmlformats.org/officeDocument/2006/relationships/audio" Target="../media/media12.wm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13.xml"/><Relationship Id="rId5" Type="http://schemas.openxmlformats.org/officeDocument/2006/relationships/image" Target="../media/image6.png"/><Relationship Id="rId1" Type="http://schemas.microsoft.com/office/2007/relationships/media" Target="../media/media13.wma"/><Relationship Id="rId2" Type="http://schemas.openxmlformats.org/officeDocument/2006/relationships/audio" Target="../media/media13.wm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2.xml"/><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6.png"/><Relationship Id="rId1" Type="http://schemas.microsoft.com/office/2007/relationships/media" Target="../media/media2.wma"/><Relationship Id="rId2" Type="http://schemas.openxmlformats.org/officeDocument/2006/relationships/audio" Target="../media/media2.wma"/></Relationships>
</file>

<file path=ppt/slides/_rels/slide3.xml.rels><?xml version="1.0" encoding="UTF-8" standalone="yes"?>
<Relationships xmlns="http://schemas.openxmlformats.org/package/2006/relationships"><Relationship Id="rId3" Type="http://schemas.openxmlformats.org/officeDocument/2006/relationships/audio" Target="../media/media3.wma"/><Relationship Id="rId4" Type="http://schemas.openxmlformats.org/officeDocument/2006/relationships/slideLayout" Target="../slideLayouts/slideLayout12.xml"/><Relationship Id="rId5" Type="http://schemas.openxmlformats.org/officeDocument/2006/relationships/notesSlide" Target="../notesSlides/notesSlide3.xml"/><Relationship Id="rId6" Type="http://schemas.openxmlformats.org/officeDocument/2006/relationships/image" Target="../media/image6.png"/><Relationship Id="rId1" Type="http://schemas.openxmlformats.org/officeDocument/2006/relationships/tags" Target="../tags/tag1.xml"/><Relationship Id="rId2" Type="http://schemas.microsoft.com/office/2007/relationships/media" Target="../media/media3.wma"/></Relationships>
</file>

<file path=ppt/slides/_rels/slide4.xml.rels><?xml version="1.0" encoding="UTF-8" standalone="yes"?>
<Relationships xmlns="http://schemas.openxmlformats.org/package/2006/relationships"><Relationship Id="rId3" Type="http://schemas.openxmlformats.org/officeDocument/2006/relationships/audio" Target="../media/media4.wma"/><Relationship Id="rId4" Type="http://schemas.openxmlformats.org/officeDocument/2006/relationships/slideLayout" Target="../slideLayouts/slideLayout12.xml"/><Relationship Id="rId5" Type="http://schemas.openxmlformats.org/officeDocument/2006/relationships/notesSlide" Target="../notesSlides/notesSlide4.xml"/><Relationship Id="rId6" Type="http://schemas.openxmlformats.org/officeDocument/2006/relationships/image" Target="../media/image6.png"/><Relationship Id="rId1" Type="http://schemas.openxmlformats.org/officeDocument/2006/relationships/tags" Target="../tags/tag2.xml"/><Relationship Id="rId2" Type="http://schemas.microsoft.com/office/2007/relationships/media" Target="../media/media4.wm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5.xml"/><Relationship Id="rId5" Type="http://schemas.openxmlformats.org/officeDocument/2006/relationships/image" Target="../media/image6.png"/><Relationship Id="rId1" Type="http://schemas.microsoft.com/office/2007/relationships/media" Target="../media/media5.wma"/><Relationship Id="rId2" Type="http://schemas.openxmlformats.org/officeDocument/2006/relationships/audio" Target="../media/media5.wm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6.xml"/><Relationship Id="rId5" Type="http://schemas.openxmlformats.org/officeDocument/2006/relationships/image" Target="../media/image6.png"/><Relationship Id="rId1" Type="http://schemas.microsoft.com/office/2007/relationships/media" Target="../media/media6.wma"/><Relationship Id="rId2" Type="http://schemas.openxmlformats.org/officeDocument/2006/relationships/audio" Target="../media/media6.wm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7.xml"/><Relationship Id="rId5" Type="http://schemas.openxmlformats.org/officeDocument/2006/relationships/image" Target="../media/image6.png"/><Relationship Id="rId1" Type="http://schemas.microsoft.com/office/2007/relationships/media" Target="../media/media7.wma"/><Relationship Id="rId2" Type="http://schemas.openxmlformats.org/officeDocument/2006/relationships/audio" Target="../media/media7.wm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8.xml"/><Relationship Id="rId5" Type="http://schemas.openxmlformats.org/officeDocument/2006/relationships/image" Target="../media/image6.png"/><Relationship Id="rId6" Type="http://schemas.openxmlformats.org/officeDocument/2006/relationships/image" Target="../media/image9.png"/><Relationship Id="rId1" Type="http://schemas.microsoft.com/office/2007/relationships/media" Target="../media/media8.wma"/><Relationship Id="rId2" Type="http://schemas.openxmlformats.org/officeDocument/2006/relationships/audio" Target="../media/media8.wm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notesSlide" Target="../notesSlides/notesSlide9.xml"/><Relationship Id="rId5" Type="http://schemas.openxmlformats.org/officeDocument/2006/relationships/image" Target="../media/image6.png"/><Relationship Id="rId1" Type="http://schemas.microsoft.com/office/2007/relationships/media" Target="../media/media9.wma"/><Relationship Id="rId2" Type="http://schemas.openxmlformats.org/officeDocument/2006/relationships/audio" Target="../media/media9.wm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3100" y="126470"/>
            <a:ext cx="7848600" cy="2026180"/>
          </a:xfrm>
        </p:spPr>
        <p:txBody>
          <a:bodyPr>
            <a:normAutofit fontScale="90000"/>
          </a:bodyPr>
          <a:lstStyle/>
          <a:p>
            <a:pPr algn="ctr"/>
            <a:r>
              <a:rPr lang="en-US" sz="3600" dirty="0" err="1" smtClean="0"/>
              <a:t>SUPpORTING</a:t>
            </a:r>
            <a:r>
              <a:rPr lang="en-US" sz="3600" dirty="0" smtClean="0"/>
              <a:t> adolescents who are deaf or hard of hearing IN Transition TO POST-SCHOOL EDUCATION &amp; EMPLOYMENT</a:t>
            </a:r>
            <a:endParaRPr lang="en-US" sz="3600" dirty="0"/>
          </a:p>
        </p:txBody>
      </p:sp>
      <p:sp>
        <p:nvSpPr>
          <p:cNvPr id="3" name="Subtitle 2"/>
          <p:cNvSpPr>
            <a:spLocks noGrp="1"/>
          </p:cNvSpPr>
          <p:nvPr>
            <p:ph type="subTitle" idx="1"/>
          </p:nvPr>
        </p:nvSpPr>
        <p:spPr>
          <a:xfrm>
            <a:off x="685811" y="2755900"/>
            <a:ext cx="7426363" cy="1616075"/>
          </a:xfrm>
        </p:spPr>
        <p:txBody>
          <a:bodyPr>
            <a:noAutofit/>
          </a:bodyPr>
          <a:lstStyle/>
          <a:p>
            <a:pPr algn="ctr"/>
            <a:r>
              <a:rPr lang="en-AU" sz="2000" dirty="0" smtClean="0">
                <a:solidFill>
                  <a:schemeClr val="tx2"/>
                </a:solidFill>
              </a:rPr>
              <a:t>A narrated PowerPoint for careers personnel</a:t>
            </a:r>
          </a:p>
          <a:p>
            <a:pPr algn="ctr"/>
            <a:endParaRPr lang="en-AU" sz="2000" dirty="0" smtClean="0">
              <a:solidFill>
                <a:schemeClr val="tx2"/>
              </a:solidFill>
            </a:endParaRPr>
          </a:p>
          <a:p>
            <a:pPr algn="ctr"/>
            <a:r>
              <a:rPr lang="en-AU" sz="2000" dirty="0" smtClean="0">
                <a:solidFill>
                  <a:schemeClr val="tx2"/>
                </a:solidFill>
              </a:rPr>
              <a:t>September 2015</a:t>
            </a:r>
          </a:p>
          <a:p>
            <a:pPr algn="ctr"/>
            <a:r>
              <a:rPr lang="en-AU" sz="2000" dirty="0" smtClean="0">
                <a:solidFill>
                  <a:schemeClr val="tx2"/>
                </a:solidFill>
              </a:rPr>
              <a:t>Part 2</a:t>
            </a:r>
          </a:p>
          <a:p>
            <a:pPr algn="ctr"/>
            <a:endParaRPr lang="en-AU" sz="2000" dirty="0">
              <a:solidFill>
                <a:schemeClr val="tx2"/>
              </a:solidFill>
            </a:endParaRPr>
          </a:p>
          <a:p>
            <a:pPr algn="ctr"/>
            <a:r>
              <a:rPr lang="en-AU" sz="2000" dirty="0" err="1" smtClean="0">
                <a:solidFill>
                  <a:schemeClr val="bg1"/>
                </a:solidFill>
              </a:rPr>
              <a:t>Ren</a:t>
            </a:r>
            <a:r>
              <a:rPr lang="en-US" sz="2000" dirty="0" err="1" smtClean="0">
                <a:solidFill>
                  <a:schemeClr val="bg1"/>
                </a:solidFill>
              </a:rPr>
              <a:t>ée</a:t>
            </a:r>
            <a:r>
              <a:rPr lang="en-US" sz="2000" dirty="0" smtClean="0">
                <a:solidFill>
                  <a:schemeClr val="bg1"/>
                </a:solidFill>
              </a:rPr>
              <a:t> Punch PhD</a:t>
            </a:r>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3476625"/>
            <a:ext cx="812800" cy="60960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058" y="3010248"/>
            <a:ext cx="1099506" cy="1261343"/>
          </a:xfrm>
          <a:prstGeom prst="rect">
            <a:avLst/>
          </a:prstGeom>
        </p:spPr>
      </p:pic>
    </p:spTree>
    <p:extLst>
      <p:ext uri="{BB962C8B-B14F-4D97-AF65-F5344CB8AC3E}">
        <p14:creationId xmlns:p14="http://schemas.microsoft.com/office/powerpoint/2010/main" val="1975704608"/>
      </p:ext>
    </p:extLst>
  </p:cSld>
  <p:clrMapOvr>
    <a:masterClrMapping/>
  </p:clrMapOvr>
  <mc:AlternateContent xmlns:mc="http://schemas.openxmlformats.org/markup-compatibility/2006" xmlns:p14="http://schemas.microsoft.com/office/powerpoint/2010/main">
    <mc:Choice Requires="p14">
      <p:transition spd="slow" p14:dur="2000" advTm="56934"/>
    </mc:Choice>
    <mc:Fallback xmlns="">
      <p:transition xmlns:p14="http://schemas.microsoft.com/office/powerpoint/2010/main" spd="slow" advTm="5693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Transition studies </a:t>
            </a:r>
            <a:r>
              <a:rPr lang="en-US" sz="3200" dirty="0"/>
              <a:t>D/HH students -</a:t>
            </a:r>
            <a:r>
              <a:rPr lang="en-US" sz="3200" dirty="0" smtClean="0"/>
              <a:t> </a:t>
            </a:r>
            <a:r>
              <a:rPr lang="en-US" sz="3200" dirty="0"/>
              <a:t>USA</a:t>
            </a:r>
          </a:p>
        </p:txBody>
      </p:sp>
      <p:sp>
        <p:nvSpPr>
          <p:cNvPr id="3" name="Content Placeholder 2"/>
          <p:cNvSpPr>
            <a:spLocks noGrp="1"/>
          </p:cNvSpPr>
          <p:nvPr>
            <p:ph idx="1"/>
          </p:nvPr>
        </p:nvSpPr>
        <p:spPr>
          <a:xfrm>
            <a:off x="457200" y="1143000"/>
            <a:ext cx="8229600" cy="2943225"/>
          </a:xfrm>
        </p:spPr>
        <p:txBody>
          <a:bodyPr>
            <a:normAutofit fontScale="70000" lnSpcReduction="20000"/>
          </a:bodyPr>
          <a:lstStyle/>
          <a:p>
            <a:pPr>
              <a:buFont typeface="Wingdings" charset="2"/>
              <a:buChar char="u"/>
            </a:pPr>
            <a:endParaRPr lang="en-US" sz="2800" dirty="0" smtClean="0"/>
          </a:p>
          <a:p>
            <a:pPr>
              <a:lnSpc>
                <a:spcPct val="110000"/>
              </a:lnSpc>
              <a:buFont typeface="Wingdings" charset="2"/>
              <a:buChar char="u"/>
            </a:pPr>
            <a:r>
              <a:rPr lang="en-US" sz="2800" dirty="0"/>
              <a:t>General vocational guidance rather than </a:t>
            </a:r>
            <a:r>
              <a:rPr lang="en-US" sz="2800" dirty="0" err="1"/>
              <a:t>specialised</a:t>
            </a:r>
            <a:r>
              <a:rPr lang="en-US" sz="2800" dirty="0"/>
              <a:t> services for D/HH students</a:t>
            </a:r>
          </a:p>
          <a:p>
            <a:pPr marL="0" indent="0">
              <a:buNone/>
            </a:pPr>
            <a:endParaRPr lang="en-US" sz="2800" dirty="0"/>
          </a:p>
          <a:p>
            <a:pPr>
              <a:buFont typeface="Wingdings" charset="2"/>
              <a:buChar char="u"/>
            </a:pPr>
            <a:r>
              <a:rPr lang="en-US" sz="2800" dirty="0"/>
              <a:t>Lack of expertise to address D/HH transition </a:t>
            </a:r>
            <a:r>
              <a:rPr lang="en-US" sz="2800" dirty="0" smtClean="0"/>
              <a:t>issues</a:t>
            </a:r>
          </a:p>
          <a:p>
            <a:pPr marL="0" indent="0">
              <a:buNone/>
            </a:pPr>
            <a:endParaRPr lang="en-US" sz="2800" dirty="0"/>
          </a:p>
          <a:p>
            <a:pPr>
              <a:buFont typeface="Wingdings" charset="2"/>
              <a:buChar char="u"/>
            </a:pPr>
            <a:r>
              <a:rPr lang="en-US" sz="2800" dirty="0"/>
              <a:t>Focus on initial choices and college entry</a:t>
            </a:r>
          </a:p>
          <a:p>
            <a:pPr marL="0" indent="0">
              <a:buNone/>
            </a:pPr>
            <a:endParaRPr lang="en-US" sz="2800" dirty="0"/>
          </a:p>
          <a:p>
            <a:pPr marL="0" indent="0">
              <a:buNone/>
            </a:pPr>
            <a:r>
              <a:rPr lang="en-US" sz="2800" dirty="0" smtClean="0"/>
              <a:t>   </a:t>
            </a:r>
            <a:r>
              <a:rPr lang="en-US" sz="2200" dirty="0" smtClean="0"/>
              <a:t>(</a:t>
            </a:r>
            <a:r>
              <a:rPr lang="en-US" sz="2200" dirty="0" err="1"/>
              <a:t>Luft</a:t>
            </a:r>
            <a:r>
              <a:rPr lang="en-US" sz="2200" dirty="0"/>
              <a:t>, </a:t>
            </a:r>
            <a:r>
              <a:rPr lang="en-US" sz="2200" dirty="0" smtClean="0"/>
              <a:t>2012; </a:t>
            </a:r>
            <a:r>
              <a:rPr lang="en-US" sz="2200" dirty="0" err="1" smtClean="0"/>
              <a:t>Luft</a:t>
            </a:r>
            <a:r>
              <a:rPr lang="en-US" sz="2200" dirty="0" smtClean="0"/>
              <a:t> &amp; Huff, 2011)</a:t>
            </a:r>
            <a:endParaRPr lang="en-US" sz="2200" dirty="0"/>
          </a:p>
          <a:p>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10525" y="3362325"/>
            <a:ext cx="812800" cy="609600"/>
          </a:xfrm>
          <a:prstGeom prst="rect">
            <a:avLst/>
          </a:prstGeom>
        </p:spPr>
      </p:pic>
    </p:spTree>
    <p:extLst>
      <p:ext uri="{BB962C8B-B14F-4D97-AF65-F5344CB8AC3E}">
        <p14:creationId xmlns:p14="http://schemas.microsoft.com/office/powerpoint/2010/main" val="3363850683"/>
      </p:ext>
    </p:extLst>
  </p:cSld>
  <p:clrMapOvr>
    <a:masterClrMapping/>
  </p:clrMapOvr>
  <mc:AlternateContent xmlns:mc="http://schemas.openxmlformats.org/markup-compatibility/2006" xmlns:p14="http://schemas.microsoft.com/office/powerpoint/2010/main">
    <mc:Choice Requires="p14">
      <p:transition spd="slow" p14:dur="2000" advTm="41466"/>
    </mc:Choice>
    <mc:Fallback xmlns="">
      <p:transition xmlns:p14="http://schemas.microsoft.com/office/powerpoint/2010/main" spd="slow" advTm="4146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rrowheads="1"/>
          </p:cNvSpPr>
          <p:nvPr>
            <p:ph type="title"/>
          </p:nvPr>
        </p:nvSpPr>
        <p:spPr>
          <a:xfrm>
            <a:off x="457200" y="400050"/>
            <a:ext cx="8229600" cy="918797"/>
          </a:xfrm>
        </p:spPr>
        <p:txBody>
          <a:bodyPr>
            <a:normAutofit fontScale="90000"/>
          </a:bodyPr>
          <a:lstStyle/>
          <a:p>
            <a:r>
              <a:rPr lang="en-AU" sz="3200" dirty="0" smtClean="0"/>
              <a:t>Australian study D/HH secondary </a:t>
            </a:r>
            <a:br>
              <a:rPr lang="en-AU" sz="3200" dirty="0" smtClean="0"/>
            </a:br>
            <a:r>
              <a:rPr lang="en-AU" sz="3200" dirty="0" smtClean="0"/>
              <a:t>students  </a:t>
            </a:r>
            <a:endParaRPr lang="en-US" sz="3200" dirty="0"/>
          </a:p>
        </p:txBody>
      </p:sp>
      <p:sp>
        <p:nvSpPr>
          <p:cNvPr id="81923" name="Rectangle 3"/>
          <p:cNvSpPr>
            <a:spLocks noGrp="1" noChangeArrowheads="1"/>
          </p:cNvSpPr>
          <p:nvPr>
            <p:ph idx="1"/>
          </p:nvPr>
        </p:nvSpPr>
        <p:spPr>
          <a:xfrm>
            <a:off x="457200" y="1318847"/>
            <a:ext cx="8229600" cy="2824528"/>
          </a:xfrm>
        </p:spPr>
        <p:txBody>
          <a:bodyPr>
            <a:normAutofit fontScale="85000" lnSpcReduction="20000"/>
          </a:bodyPr>
          <a:lstStyle/>
          <a:p>
            <a:pPr>
              <a:lnSpc>
                <a:spcPct val="90000"/>
              </a:lnSpc>
              <a:buFont typeface="Wingdings" charset="2"/>
              <a:buChar char="u"/>
            </a:pPr>
            <a:endParaRPr lang="en-AU" dirty="0" smtClean="0">
              <a:solidFill>
                <a:schemeClr val="tx2"/>
              </a:solidFill>
            </a:endParaRPr>
          </a:p>
          <a:p>
            <a:pPr>
              <a:lnSpc>
                <a:spcPct val="90000"/>
              </a:lnSpc>
              <a:buFont typeface="Wingdings" charset="2"/>
              <a:buChar char="u"/>
            </a:pPr>
            <a:r>
              <a:rPr lang="en-AU" sz="2800" dirty="0"/>
              <a:t>Lack of specialised transition preparation </a:t>
            </a:r>
            <a:endParaRPr lang="en-AU" sz="2800" dirty="0" smtClean="0"/>
          </a:p>
          <a:p>
            <a:pPr>
              <a:lnSpc>
                <a:spcPct val="60000"/>
              </a:lnSpc>
              <a:buFont typeface="Wingdings" charset="2"/>
              <a:buChar char="u"/>
            </a:pPr>
            <a:endParaRPr lang="en-AU" sz="2800" dirty="0"/>
          </a:p>
          <a:p>
            <a:pPr>
              <a:lnSpc>
                <a:spcPct val="110000"/>
              </a:lnSpc>
              <a:buFont typeface="Wingdings" charset="2"/>
              <a:buChar char="u"/>
            </a:pPr>
            <a:r>
              <a:rPr lang="en-AU" sz="2800" dirty="0" smtClean="0"/>
              <a:t>Worries </a:t>
            </a:r>
            <a:r>
              <a:rPr lang="en-AU" sz="2800" dirty="0"/>
              <a:t>about using phone, working in groups, people not </a:t>
            </a:r>
            <a:r>
              <a:rPr lang="en-AU" sz="2800" dirty="0" smtClean="0"/>
              <a:t>understanding </a:t>
            </a:r>
            <a:r>
              <a:rPr lang="en-AU" sz="2800" dirty="0"/>
              <a:t>hearing </a:t>
            </a:r>
            <a:r>
              <a:rPr lang="en-AU" sz="2800" dirty="0" smtClean="0"/>
              <a:t>loss</a:t>
            </a:r>
          </a:p>
          <a:p>
            <a:pPr>
              <a:lnSpc>
                <a:spcPct val="110000"/>
              </a:lnSpc>
              <a:buFont typeface="Wingdings" charset="2"/>
              <a:buChar char="u"/>
            </a:pPr>
            <a:r>
              <a:rPr lang="en-AU" sz="2800" dirty="0" smtClean="0"/>
              <a:t>Premature restriction of career choices</a:t>
            </a:r>
          </a:p>
          <a:p>
            <a:pPr marL="0" indent="0">
              <a:lnSpc>
                <a:spcPct val="40000"/>
              </a:lnSpc>
              <a:buNone/>
            </a:pPr>
            <a:endParaRPr lang="en-AU" sz="2800" dirty="0"/>
          </a:p>
          <a:p>
            <a:pPr>
              <a:lnSpc>
                <a:spcPct val="80000"/>
              </a:lnSpc>
              <a:buFont typeface="Wingdings" charset="2"/>
              <a:buChar char="u"/>
            </a:pPr>
            <a:r>
              <a:rPr lang="en-AU" sz="2800" dirty="0"/>
              <a:t>Little awareness of potential </a:t>
            </a:r>
          </a:p>
          <a:p>
            <a:pPr marL="0" indent="0">
              <a:lnSpc>
                <a:spcPct val="80000"/>
              </a:lnSpc>
              <a:buNone/>
            </a:pPr>
            <a:r>
              <a:rPr lang="en-AU" sz="2800" dirty="0" smtClean="0"/>
              <a:t>    accommodations</a:t>
            </a:r>
            <a:r>
              <a:rPr lang="en-AU" sz="2800" dirty="0"/>
              <a:t>, strategies, solutions</a:t>
            </a:r>
          </a:p>
          <a:p>
            <a:pPr>
              <a:lnSpc>
                <a:spcPct val="40000"/>
              </a:lnSpc>
              <a:buFont typeface="Wingdings" charset="2"/>
              <a:buChar char="u"/>
            </a:pPr>
            <a:endParaRPr lang="en-AU" dirty="0">
              <a:solidFill>
                <a:schemeClr val="tx2"/>
              </a:solidFill>
            </a:endParaRPr>
          </a:p>
          <a:p>
            <a:pPr marL="0" indent="0">
              <a:lnSpc>
                <a:spcPct val="90000"/>
              </a:lnSpc>
              <a:buNone/>
            </a:pPr>
            <a:endParaRPr lang="en-AU" dirty="0"/>
          </a:p>
          <a:p>
            <a:pPr>
              <a:buFont typeface="Wingdings" charset="0"/>
              <a:buChar char="v"/>
            </a:pPr>
            <a:endParaRPr lang="en-US" dirty="0"/>
          </a:p>
        </p:txBody>
      </p:sp>
      <p:pic>
        <p:nvPicPr>
          <p:cNvPr id="2" name="Picture 1"/>
          <p:cNvPicPr>
            <a:picLocks noChangeAspect="1"/>
          </p:cNvPicPr>
          <p:nvPr/>
        </p:nvPicPr>
        <p:blipFill>
          <a:blip r:embed="rId5"/>
          <a:stretch>
            <a:fillRect/>
          </a:stretch>
        </p:blipFill>
        <p:spPr>
          <a:xfrm>
            <a:off x="6731000" y="400050"/>
            <a:ext cx="2197100" cy="1379733"/>
          </a:xfrm>
          <a:prstGeom prst="rect">
            <a:avLst/>
          </a:prstGeom>
        </p:spPr>
      </p:pic>
      <p:pic>
        <p:nvPicPr>
          <p:cNvPr id="3" name="Picture 2"/>
          <p:cNvPicPr>
            <a:picLocks noChangeAspect="1"/>
          </p:cNvPicPr>
          <p:nvPr/>
        </p:nvPicPr>
        <p:blipFill>
          <a:blip r:embed="rId6"/>
          <a:stretch>
            <a:fillRect/>
          </a:stretch>
        </p:blipFill>
        <p:spPr>
          <a:xfrm>
            <a:off x="7048500" y="2803594"/>
            <a:ext cx="1879600" cy="1160912"/>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4143375"/>
            <a:ext cx="812800" cy="609600"/>
          </a:xfrm>
          <a:prstGeom prst="rect">
            <a:avLst/>
          </a:prstGeom>
        </p:spPr>
      </p:pic>
    </p:spTree>
    <p:extLst>
      <p:ext uri="{BB962C8B-B14F-4D97-AF65-F5344CB8AC3E}">
        <p14:creationId xmlns:p14="http://schemas.microsoft.com/office/powerpoint/2010/main" val="1589495911"/>
      </p:ext>
    </p:extLst>
  </p:cSld>
  <p:clrMapOvr>
    <a:masterClrMapping/>
  </p:clrMapOvr>
  <mc:AlternateContent xmlns:mc="http://schemas.openxmlformats.org/markup-compatibility/2006" xmlns:p14="http://schemas.microsoft.com/office/powerpoint/2010/main">
    <mc:Choice Requires="p14">
      <p:transition spd="slow" p14:dur="2000" advTm="79876"/>
    </mc:Choice>
    <mc:Fallback xmlns="">
      <p:transition xmlns:p14="http://schemas.microsoft.com/office/powerpoint/2010/main" spd="slow" advTm="7987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400050"/>
            <a:ext cx="8229600" cy="936085"/>
          </a:xfrm>
        </p:spPr>
        <p:txBody>
          <a:bodyPr>
            <a:normAutofit fontScale="90000"/>
          </a:bodyPr>
          <a:lstStyle/>
          <a:p>
            <a:r>
              <a:rPr lang="en-US" sz="3200" dirty="0" smtClean="0"/>
              <a:t>Australian study D/HH secondary </a:t>
            </a:r>
            <a:br>
              <a:rPr lang="en-US" sz="3200" dirty="0" smtClean="0"/>
            </a:br>
            <a:r>
              <a:rPr lang="en-US" sz="3200" dirty="0" smtClean="0"/>
              <a:t>students (cont.)</a:t>
            </a:r>
            <a:endParaRPr lang="en-US" sz="3200" dirty="0"/>
          </a:p>
        </p:txBody>
      </p:sp>
      <p:sp>
        <p:nvSpPr>
          <p:cNvPr id="26627" name="Rectangle 3"/>
          <p:cNvSpPr>
            <a:spLocks noGrp="1" noChangeArrowheads="1"/>
          </p:cNvSpPr>
          <p:nvPr>
            <p:ph idx="1"/>
          </p:nvPr>
        </p:nvSpPr>
        <p:spPr>
          <a:xfrm>
            <a:off x="611190" y="1943100"/>
            <a:ext cx="7676007" cy="2209800"/>
          </a:xfrm>
        </p:spPr>
        <p:txBody>
          <a:bodyPr>
            <a:normAutofit fontScale="70000" lnSpcReduction="20000"/>
          </a:bodyPr>
          <a:lstStyle/>
          <a:p>
            <a:pPr>
              <a:buFont typeface="Wingdings" charset="2"/>
              <a:buChar char="u"/>
            </a:pPr>
            <a:r>
              <a:rPr lang="en-AU" sz="2800" dirty="0" smtClean="0"/>
              <a:t>Less paid work experience than comparison group peers</a:t>
            </a:r>
          </a:p>
          <a:p>
            <a:pPr>
              <a:buFont typeface="Wingdings" charset="2"/>
              <a:buChar char="u"/>
            </a:pPr>
            <a:endParaRPr lang="en-AU" sz="2800" dirty="0" smtClean="0"/>
          </a:p>
          <a:p>
            <a:pPr>
              <a:buFont typeface="Wingdings" charset="2"/>
              <a:buChar char="u"/>
            </a:pPr>
            <a:r>
              <a:rPr lang="en-AU" sz="2800" dirty="0" smtClean="0"/>
              <a:t>Avoided  jobs working with the public </a:t>
            </a:r>
          </a:p>
          <a:p>
            <a:pPr marL="0" indent="0">
              <a:buNone/>
            </a:pPr>
            <a:endParaRPr lang="en-AU" sz="2800" dirty="0" smtClean="0"/>
          </a:p>
          <a:p>
            <a:pPr>
              <a:buFont typeface="Wingdings" charset="2"/>
              <a:buChar char="u"/>
            </a:pPr>
            <a:r>
              <a:rPr lang="en-AU" sz="2800" dirty="0" smtClean="0"/>
              <a:t>Little contact with D/HH adult role models</a:t>
            </a:r>
          </a:p>
          <a:p>
            <a:pPr marL="0" indent="0">
              <a:buNone/>
            </a:pPr>
            <a:endParaRPr lang="en-AU" dirty="0" smtClean="0"/>
          </a:p>
          <a:p>
            <a:pPr marL="0" indent="0">
              <a:buNone/>
            </a:pPr>
            <a:r>
              <a:rPr lang="en-AU" sz="2000" dirty="0" smtClean="0"/>
              <a:t>(</a:t>
            </a:r>
            <a:r>
              <a:rPr lang="en-AU" sz="2000" dirty="0"/>
              <a:t>Punch, Creed, &amp; Hyde, 2006; Punch &amp; Hyde 2005</a:t>
            </a:r>
            <a:r>
              <a:rPr lang="en-AU" sz="2000" dirty="0">
                <a:solidFill>
                  <a:schemeClr val="tx2"/>
                </a:solidFill>
              </a:rPr>
              <a:t>)</a:t>
            </a:r>
          </a:p>
          <a:p>
            <a:endParaRPr lang="en-US" dirty="0"/>
          </a:p>
        </p:txBody>
      </p:sp>
      <p:pic>
        <p:nvPicPr>
          <p:cNvPr id="4" name="Picture 3"/>
          <p:cNvPicPr>
            <a:picLocks noChangeAspect="1"/>
          </p:cNvPicPr>
          <p:nvPr/>
        </p:nvPicPr>
        <p:blipFill>
          <a:blip r:embed="rId5"/>
          <a:stretch>
            <a:fillRect/>
          </a:stretch>
        </p:blipFill>
        <p:spPr>
          <a:xfrm>
            <a:off x="6565900" y="543821"/>
            <a:ext cx="2442130" cy="1299952"/>
          </a:xfrm>
          <a:prstGeom prst="rect">
            <a:avLst/>
          </a:prstGeom>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93497" y="3543300"/>
            <a:ext cx="812800" cy="609600"/>
          </a:xfrm>
          <a:prstGeom prst="rect">
            <a:avLst/>
          </a:prstGeom>
        </p:spPr>
      </p:pic>
    </p:spTree>
    <p:extLst>
      <p:ext uri="{BB962C8B-B14F-4D97-AF65-F5344CB8AC3E}">
        <p14:creationId xmlns:p14="http://schemas.microsoft.com/office/powerpoint/2010/main" val="4277360270"/>
      </p:ext>
    </p:extLst>
  </p:cSld>
  <p:clrMapOvr>
    <a:masterClrMapping/>
  </p:clrMapOvr>
  <mc:AlternateContent xmlns:mc="http://schemas.openxmlformats.org/markup-compatibility/2006" xmlns:p14="http://schemas.microsoft.com/office/powerpoint/2010/main">
    <mc:Choice Requires="p14">
      <p:transition spd="slow" p14:dur="2000" advTm="36348"/>
    </mc:Choice>
    <mc:Fallback xmlns="">
      <p:transition xmlns:p14="http://schemas.microsoft.com/office/powerpoint/2010/main" spd="slow" advTm="3634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Students’ concerns &amp; experiences</a:t>
            </a:r>
            <a:endParaRPr lang="en-US" sz="3200" dirty="0"/>
          </a:p>
        </p:txBody>
      </p:sp>
      <p:sp>
        <p:nvSpPr>
          <p:cNvPr id="3" name="Content Placeholder 2"/>
          <p:cNvSpPr>
            <a:spLocks noGrp="1"/>
          </p:cNvSpPr>
          <p:nvPr>
            <p:ph idx="1"/>
          </p:nvPr>
        </p:nvSpPr>
        <p:spPr>
          <a:xfrm>
            <a:off x="457200" y="1260231"/>
            <a:ext cx="8229600" cy="2587869"/>
          </a:xfrm>
        </p:spPr>
        <p:txBody>
          <a:bodyPr>
            <a:normAutofit fontScale="70000" lnSpcReduction="20000"/>
          </a:bodyPr>
          <a:lstStyle/>
          <a:p>
            <a:pPr marL="0" indent="0">
              <a:buNone/>
            </a:pPr>
            <a:endParaRPr lang="en-US" dirty="0"/>
          </a:p>
          <a:p>
            <a:pPr>
              <a:buFont typeface="Wingdings" charset="2"/>
              <a:buChar char="u"/>
            </a:pPr>
            <a:r>
              <a:rPr lang="en-US" dirty="0"/>
              <a:t>They get a bit irritated when I don’t hear them when they’re talking to me, and I have to make them repeat the whole thing again, so that’s when they stop talking to me because they </a:t>
            </a:r>
            <a:r>
              <a:rPr lang="en-US" dirty="0" err="1"/>
              <a:t>realise</a:t>
            </a:r>
            <a:r>
              <a:rPr lang="en-US" dirty="0"/>
              <a:t> I’m hearing-</a:t>
            </a:r>
            <a:r>
              <a:rPr lang="en-US" dirty="0" smtClean="0"/>
              <a:t>impaired. (Female, Year 12)</a:t>
            </a:r>
          </a:p>
          <a:p>
            <a:pPr>
              <a:buFont typeface="Wingdings" charset="2"/>
              <a:buChar char="u"/>
            </a:pPr>
            <a:endParaRPr lang="en-US" dirty="0"/>
          </a:p>
          <a:p>
            <a:pPr marL="0" indent="0">
              <a:buNone/>
            </a:pPr>
            <a:endParaRPr lang="en-AU" dirty="0"/>
          </a:p>
          <a:p>
            <a:pPr>
              <a:spcBef>
                <a:spcPts val="0"/>
              </a:spcBef>
              <a:buFont typeface="Wingdings" charset="2"/>
              <a:buChar char="u"/>
              <a:defRPr/>
            </a:pPr>
            <a:r>
              <a:rPr lang="en-AU" dirty="0"/>
              <a:t>I won’t be able to hear too well what they tell you to do and stuff and I’m scared I’ll get mixed up</a:t>
            </a:r>
            <a:r>
              <a:rPr lang="en-AU" dirty="0" smtClean="0"/>
              <a:t>. (Male, Year 10)</a:t>
            </a:r>
            <a:endParaRPr lang="en-AU" dirty="0"/>
          </a:p>
          <a:p>
            <a:pPr>
              <a:buFont typeface="Wingdings" charset="2"/>
              <a:buChar char="u"/>
            </a:pPr>
            <a:endParaRPr lang="en-US" dirty="0">
              <a:solidFill>
                <a:schemeClr val="tx2"/>
              </a:solidFill>
            </a:endParaRPr>
          </a:p>
          <a:p>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74000" y="3638550"/>
            <a:ext cx="812800" cy="609600"/>
          </a:xfrm>
          <a:prstGeom prst="rect">
            <a:avLst/>
          </a:prstGeom>
        </p:spPr>
      </p:pic>
    </p:spTree>
    <p:extLst>
      <p:ext uri="{BB962C8B-B14F-4D97-AF65-F5344CB8AC3E}">
        <p14:creationId xmlns:p14="http://schemas.microsoft.com/office/powerpoint/2010/main" val="1979965621"/>
      </p:ext>
    </p:extLst>
  </p:cSld>
  <p:clrMapOvr>
    <a:masterClrMapping/>
  </p:clrMapOvr>
  <mc:AlternateContent xmlns:mc="http://schemas.openxmlformats.org/markup-compatibility/2006" xmlns:p14="http://schemas.microsoft.com/office/powerpoint/2010/main">
    <mc:Choice Requires="p14">
      <p:transition spd="slow" p14:dur="2000" advTm="53461"/>
    </mc:Choice>
    <mc:Fallback xmlns="">
      <p:transition xmlns:p14="http://schemas.microsoft.com/office/powerpoint/2010/main" spd="slow" advTm="5346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5717"/>
            <a:ext cx="8229600" cy="719111"/>
          </a:xfrm>
        </p:spPr>
        <p:txBody>
          <a:bodyPr>
            <a:normAutofit fontScale="90000"/>
          </a:bodyPr>
          <a:lstStyle/>
          <a:p>
            <a:r>
              <a:rPr lang="en-US" dirty="0"/>
              <a:t>Part </a:t>
            </a:r>
            <a:r>
              <a:rPr lang="en-US" dirty="0" smtClean="0"/>
              <a:t>2 </a:t>
            </a:r>
            <a:r>
              <a:rPr lang="en-US" dirty="0"/>
              <a:t/>
            </a:r>
            <a:br>
              <a:rPr lang="en-US" dirty="0"/>
            </a:br>
            <a:endParaRPr lang="en-US" dirty="0"/>
          </a:p>
        </p:txBody>
      </p:sp>
      <p:sp>
        <p:nvSpPr>
          <p:cNvPr id="3" name="Content Placeholder 2"/>
          <p:cNvSpPr>
            <a:spLocks noGrp="1"/>
          </p:cNvSpPr>
          <p:nvPr>
            <p:ph idx="1"/>
          </p:nvPr>
        </p:nvSpPr>
        <p:spPr>
          <a:xfrm>
            <a:off x="749300" y="1344828"/>
            <a:ext cx="7772400" cy="1921741"/>
          </a:xfrm>
        </p:spPr>
        <p:txBody>
          <a:bodyPr>
            <a:normAutofit fontScale="85000" lnSpcReduction="20000"/>
          </a:bodyPr>
          <a:lstStyle/>
          <a:p>
            <a:pPr>
              <a:buFont typeface="Wingdings" charset="2"/>
              <a:buChar char="u"/>
            </a:pPr>
            <a:r>
              <a:rPr lang="en-US" dirty="0" smtClean="0"/>
              <a:t>Transition model for D/HH students</a:t>
            </a:r>
          </a:p>
          <a:p>
            <a:pPr>
              <a:buFont typeface="Wingdings" charset="2"/>
              <a:buChar char="u"/>
            </a:pPr>
            <a:endParaRPr lang="en-US" dirty="0"/>
          </a:p>
          <a:p>
            <a:pPr>
              <a:buFont typeface="Wingdings" charset="2"/>
              <a:buChar char="u"/>
            </a:pPr>
            <a:r>
              <a:rPr lang="en-US" dirty="0" smtClean="0"/>
              <a:t>Self-advocacy and self-disclosure</a:t>
            </a:r>
          </a:p>
          <a:p>
            <a:pPr>
              <a:buFont typeface="Wingdings" charset="2"/>
              <a:buChar char="u"/>
            </a:pPr>
            <a:endParaRPr lang="en-US" dirty="0"/>
          </a:p>
          <a:p>
            <a:pPr>
              <a:buFont typeface="Wingdings" charset="2"/>
              <a:buChar char="u"/>
            </a:pPr>
            <a:r>
              <a:rPr lang="en-US" dirty="0" smtClean="0"/>
              <a:t>Transition experiences of D/HH students </a:t>
            </a:r>
          </a:p>
          <a:p>
            <a:pPr marL="0" indent="0">
              <a:buNone/>
            </a:pPr>
            <a:endParaRPr lang="en-US" dirty="0"/>
          </a:p>
        </p:txBody>
      </p:sp>
      <p:pic>
        <p:nvPicPr>
          <p:cNvPr id="5" name="Picture 4"/>
          <p:cNvPicPr>
            <a:picLocks noChangeAspect="1"/>
          </p:cNvPicPr>
          <p:nvPr/>
        </p:nvPicPr>
        <p:blipFill>
          <a:blip r:embed="rId5"/>
          <a:stretch>
            <a:fillRect/>
          </a:stretch>
        </p:blipFill>
        <p:spPr>
          <a:xfrm>
            <a:off x="908631" y="3348238"/>
            <a:ext cx="2304469" cy="899912"/>
          </a:xfrm>
          <a:prstGeom prst="rect">
            <a:avLst/>
          </a:prstGeom>
        </p:spPr>
      </p:pic>
      <p:pic>
        <p:nvPicPr>
          <p:cNvPr id="6" name="Picture 5"/>
          <p:cNvPicPr>
            <a:picLocks noChangeAspect="1"/>
          </p:cNvPicPr>
          <p:nvPr/>
        </p:nvPicPr>
        <p:blipFill>
          <a:blip r:embed="rId6"/>
          <a:stretch>
            <a:fillRect/>
          </a:stretch>
        </p:blipFill>
        <p:spPr>
          <a:xfrm>
            <a:off x="7048500" y="243223"/>
            <a:ext cx="1971089" cy="1101605"/>
          </a:xfrm>
          <a:prstGeom prst="rect">
            <a:avLst/>
          </a:prstGeom>
        </p:spPr>
      </p:pic>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10525" y="3493394"/>
            <a:ext cx="812800" cy="609600"/>
          </a:xfrm>
          <a:prstGeom prst="rect">
            <a:avLst/>
          </a:prstGeom>
        </p:spPr>
      </p:pic>
    </p:spTree>
    <p:extLst>
      <p:ext uri="{BB962C8B-B14F-4D97-AF65-F5344CB8AC3E}">
        <p14:creationId xmlns:p14="http://schemas.microsoft.com/office/powerpoint/2010/main" val="3302196358"/>
      </p:ext>
    </p:extLst>
  </p:cSld>
  <p:clrMapOvr>
    <a:masterClrMapping/>
  </p:clrMapOvr>
  <mc:AlternateContent xmlns:mc="http://schemas.openxmlformats.org/markup-compatibility/2006" xmlns:p14="http://schemas.microsoft.com/office/powerpoint/2010/main">
    <mc:Choice Requires="p14">
      <p:transition spd="slow" p14:dur="2000" advTm="26458"/>
    </mc:Choice>
    <mc:Fallback xmlns="">
      <p:transition xmlns:p14="http://schemas.microsoft.com/office/powerpoint/2010/main" spd="slow" advTm="2645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174626" y="0"/>
            <a:ext cx="8512175" cy="857250"/>
          </a:xfrm>
        </p:spPr>
        <p:txBody>
          <a:bodyPr>
            <a:normAutofit/>
          </a:bodyPr>
          <a:lstStyle/>
          <a:p>
            <a:pPr algn="l"/>
            <a:r>
              <a:rPr lang="en-US" sz="3200" dirty="0" smtClean="0">
                <a:solidFill>
                  <a:schemeClr val="tx2"/>
                </a:solidFill>
                <a:latin typeface="Arial" charset="0"/>
              </a:rPr>
              <a:t>Transition model for D/HH students</a:t>
            </a:r>
            <a:endParaRPr lang="en-US" sz="3200" dirty="0">
              <a:solidFill>
                <a:schemeClr val="tx2"/>
              </a:solidFill>
              <a:latin typeface="Arial" charset="0"/>
            </a:endParaRPr>
          </a:p>
        </p:txBody>
      </p:sp>
      <p:sp>
        <p:nvSpPr>
          <p:cNvPr id="185347" name="_s1038"/>
          <p:cNvSpPr>
            <a:spLocks noChangeArrowheads="1"/>
          </p:cNvSpPr>
          <p:nvPr/>
        </p:nvSpPr>
        <p:spPr bwMode="auto">
          <a:xfrm>
            <a:off x="2677539" y="2113499"/>
            <a:ext cx="3815235" cy="1751933"/>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flatTx/>
          </a:bodyPr>
          <a:lstStyle/>
          <a:p>
            <a:pPr marL="228600" indent="-228600" algn="ctr">
              <a:lnSpc>
                <a:spcPct val="90000"/>
              </a:lnSpc>
              <a:spcBef>
                <a:spcPct val="30000"/>
              </a:spcBef>
            </a:pPr>
            <a:endParaRPr lang="en-US" sz="2400" dirty="0" smtClean="0">
              <a:latin typeface="Tahoma" charset="0"/>
            </a:endParaRPr>
          </a:p>
          <a:p>
            <a:pPr marL="228600" indent="-228600" algn="ctr">
              <a:lnSpc>
                <a:spcPct val="90000"/>
              </a:lnSpc>
              <a:spcBef>
                <a:spcPct val="30000"/>
              </a:spcBef>
            </a:pPr>
            <a:r>
              <a:rPr lang="en-US" sz="2400" dirty="0" smtClean="0">
                <a:latin typeface="Tahoma" charset="0"/>
              </a:rPr>
              <a:t>Deafness</a:t>
            </a:r>
            <a:r>
              <a:rPr lang="en-US" sz="2400" dirty="0">
                <a:latin typeface="Tahoma" charset="0"/>
              </a:rPr>
              <a:t>-</a:t>
            </a:r>
            <a:r>
              <a:rPr lang="en-US" sz="2400" dirty="0" smtClean="0">
                <a:latin typeface="Tahoma" charset="0"/>
              </a:rPr>
              <a:t>specific</a:t>
            </a:r>
          </a:p>
          <a:p>
            <a:pPr marL="228600" indent="-228600" algn="ctr">
              <a:lnSpc>
                <a:spcPct val="90000"/>
              </a:lnSpc>
              <a:spcBef>
                <a:spcPct val="30000"/>
              </a:spcBef>
            </a:pPr>
            <a:r>
              <a:rPr lang="en-US" sz="2400" dirty="0">
                <a:latin typeface="Tahoma" charset="0"/>
              </a:rPr>
              <a:t>t</a:t>
            </a:r>
            <a:r>
              <a:rPr lang="en-US" sz="2400" dirty="0" smtClean="0">
                <a:latin typeface="Tahoma" charset="0"/>
              </a:rPr>
              <a:t>ransition &amp; </a:t>
            </a:r>
            <a:endParaRPr lang="en-US" sz="2400" dirty="0">
              <a:latin typeface="Tahoma" charset="0"/>
            </a:endParaRPr>
          </a:p>
          <a:p>
            <a:pPr marL="228600" indent="-228600" algn="ctr">
              <a:lnSpc>
                <a:spcPct val="90000"/>
              </a:lnSpc>
              <a:spcBef>
                <a:spcPct val="30000"/>
              </a:spcBef>
            </a:pPr>
            <a:r>
              <a:rPr lang="en-US" sz="2400" dirty="0" smtClean="0">
                <a:latin typeface="Tahoma" charset="0"/>
              </a:rPr>
              <a:t>career guidance</a:t>
            </a:r>
          </a:p>
          <a:p>
            <a:pPr marL="228600" indent="-228600" algn="ctr">
              <a:lnSpc>
                <a:spcPct val="90000"/>
              </a:lnSpc>
              <a:spcBef>
                <a:spcPct val="30000"/>
              </a:spcBef>
            </a:pPr>
            <a:endParaRPr lang="en-US" sz="2400" dirty="0">
              <a:latin typeface="Tahoma" charset="0"/>
            </a:endParaRPr>
          </a:p>
        </p:txBody>
      </p:sp>
      <p:grpSp>
        <p:nvGrpSpPr>
          <p:cNvPr id="2" name="Group 4"/>
          <p:cNvGrpSpPr>
            <a:grpSpLocks/>
          </p:cNvGrpSpPr>
          <p:nvPr/>
        </p:nvGrpSpPr>
        <p:grpSpPr bwMode="auto">
          <a:xfrm>
            <a:off x="3126332" y="716814"/>
            <a:ext cx="2886645" cy="1431842"/>
            <a:chOff x="2389" y="967"/>
            <a:chExt cx="931" cy="1135"/>
          </a:xfrm>
        </p:grpSpPr>
        <p:sp>
          <p:nvSpPr>
            <p:cNvPr id="79889" name="_s1029"/>
            <p:cNvSpPr>
              <a:spLocks noChangeArrowheads="1"/>
            </p:cNvSpPr>
            <p:nvPr/>
          </p:nvSpPr>
          <p:spPr bwMode="auto">
            <a:xfrm>
              <a:off x="2389" y="967"/>
              <a:ext cx="931" cy="946"/>
            </a:xfrm>
            <a:prstGeom prst="ellipse">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flatTx/>
            </a:bodyPr>
            <a:lstStyle/>
            <a:p>
              <a:pPr marL="228600" indent="-228600" algn="ctr">
                <a:lnSpc>
                  <a:spcPct val="90000"/>
                </a:lnSpc>
                <a:spcBef>
                  <a:spcPct val="30000"/>
                </a:spcBef>
              </a:pPr>
              <a:endParaRPr lang="en-US" sz="2400" dirty="0">
                <a:latin typeface="Tahoma" charset="0"/>
              </a:endParaRPr>
            </a:p>
            <a:p>
              <a:pPr marL="228600" indent="-228600" algn="ctr">
                <a:lnSpc>
                  <a:spcPct val="90000"/>
                </a:lnSpc>
                <a:spcBef>
                  <a:spcPct val="30000"/>
                </a:spcBef>
              </a:pPr>
              <a:r>
                <a:rPr lang="en-US" sz="2400" dirty="0" smtClean="0">
                  <a:latin typeface="Tahoma" charset="0"/>
                </a:rPr>
                <a:t>Self-determination</a:t>
              </a:r>
            </a:p>
            <a:p>
              <a:pPr marL="228600" indent="-228600" algn="ctr">
                <a:lnSpc>
                  <a:spcPct val="90000"/>
                </a:lnSpc>
                <a:spcBef>
                  <a:spcPct val="30000"/>
                </a:spcBef>
              </a:pPr>
              <a:r>
                <a:rPr lang="en-US" sz="2400" dirty="0" smtClean="0">
                  <a:latin typeface="Tahoma" charset="0"/>
                </a:rPr>
                <a:t>skills</a:t>
              </a:r>
              <a:endParaRPr lang="en-US" sz="2400" dirty="0">
                <a:latin typeface="Tahoma" charset="0"/>
              </a:endParaRPr>
            </a:p>
            <a:p>
              <a:pPr marL="228600" indent="-228600" algn="ctr">
                <a:lnSpc>
                  <a:spcPct val="90000"/>
                </a:lnSpc>
                <a:spcBef>
                  <a:spcPct val="30000"/>
                </a:spcBef>
              </a:pPr>
              <a:endParaRPr lang="en-US" b="1" dirty="0">
                <a:latin typeface="Tahoma" charset="0"/>
              </a:endParaRPr>
            </a:p>
          </p:txBody>
        </p:sp>
        <p:sp>
          <p:nvSpPr>
            <p:cNvPr id="79890" name="Line 6"/>
            <p:cNvSpPr>
              <a:spLocks noChangeShapeType="1"/>
            </p:cNvSpPr>
            <p:nvPr/>
          </p:nvSpPr>
          <p:spPr bwMode="auto">
            <a:xfrm flipH="1" flipV="1">
              <a:off x="2855" y="1927"/>
              <a:ext cx="4" cy="175"/>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 name="Group 7"/>
          <p:cNvGrpSpPr>
            <a:grpSpLocks/>
          </p:cNvGrpSpPr>
          <p:nvPr/>
        </p:nvGrpSpPr>
        <p:grpSpPr bwMode="auto">
          <a:xfrm>
            <a:off x="6217655" y="717271"/>
            <a:ext cx="2713182" cy="1913335"/>
            <a:chOff x="3544" y="790"/>
            <a:chExt cx="1225" cy="1607"/>
          </a:xfrm>
        </p:grpSpPr>
        <p:sp>
          <p:nvSpPr>
            <p:cNvPr id="79887" name="_s1031"/>
            <p:cNvSpPr>
              <a:spLocks noChangeArrowheads="1"/>
            </p:cNvSpPr>
            <p:nvPr/>
          </p:nvSpPr>
          <p:spPr bwMode="auto">
            <a:xfrm>
              <a:off x="3544" y="790"/>
              <a:ext cx="1225" cy="1607"/>
            </a:xfrm>
            <a:prstGeom prst="ellipse">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flatTx/>
            </a:bodyPr>
            <a:lstStyle/>
            <a:p>
              <a:pPr marL="228600" indent="-228600" algn="ctr">
                <a:lnSpc>
                  <a:spcPct val="90000"/>
                </a:lnSpc>
                <a:spcBef>
                  <a:spcPct val="30000"/>
                </a:spcBef>
              </a:pPr>
              <a:r>
                <a:rPr lang="en-US" sz="2400" dirty="0" smtClean="0">
                  <a:latin typeface="Tahoma" charset="0"/>
                </a:rPr>
                <a:t>In-school</a:t>
              </a:r>
            </a:p>
            <a:p>
              <a:pPr marL="228600" indent="-228600" algn="ctr">
                <a:lnSpc>
                  <a:spcPct val="90000"/>
                </a:lnSpc>
                <a:spcBef>
                  <a:spcPct val="30000"/>
                </a:spcBef>
              </a:pPr>
              <a:r>
                <a:rPr lang="en-US" sz="2400" dirty="0">
                  <a:latin typeface="Tahoma" charset="0"/>
                </a:rPr>
                <a:t>c</a:t>
              </a:r>
              <a:r>
                <a:rPr lang="en-US" sz="2400" dirty="0" smtClean="0">
                  <a:latin typeface="Tahoma" charset="0"/>
                </a:rPr>
                <a:t>ollaboration &amp;</a:t>
              </a:r>
            </a:p>
            <a:p>
              <a:pPr marL="228600" indent="-228600" algn="ctr">
                <a:lnSpc>
                  <a:spcPct val="90000"/>
                </a:lnSpc>
                <a:spcBef>
                  <a:spcPct val="30000"/>
                </a:spcBef>
              </a:pPr>
              <a:r>
                <a:rPr lang="en-US" sz="2400" dirty="0">
                  <a:latin typeface="Tahoma" charset="0"/>
                </a:rPr>
                <a:t>p</a:t>
              </a:r>
              <a:r>
                <a:rPr lang="en-US" sz="2400" dirty="0" smtClean="0">
                  <a:latin typeface="Tahoma" charset="0"/>
                </a:rPr>
                <a:t>arent involvement  </a:t>
              </a:r>
            </a:p>
            <a:p>
              <a:pPr marL="228600" indent="-228600" algn="ctr">
                <a:lnSpc>
                  <a:spcPct val="90000"/>
                </a:lnSpc>
                <a:spcBef>
                  <a:spcPct val="30000"/>
                </a:spcBef>
              </a:pPr>
              <a:endParaRPr lang="en-US" sz="2400" dirty="0" smtClean="0">
                <a:latin typeface="Tahoma" charset="0"/>
              </a:endParaRPr>
            </a:p>
          </p:txBody>
        </p:sp>
        <p:sp>
          <p:nvSpPr>
            <p:cNvPr id="79888" name="Line 9"/>
            <p:cNvSpPr>
              <a:spLocks noChangeShapeType="1"/>
            </p:cNvSpPr>
            <p:nvPr/>
          </p:nvSpPr>
          <p:spPr bwMode="auto">
            <a:xfrm flipV="1">
              <a:off x="3546" y="2184"/>
              <a:ext cx="154" cy="213"/>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 name="Group 10"/>
          <p:cNvGrpSpPr>
            <a:grpSpLocks/>
          </p:cNvGrpSpPr>
          <p:nvPr/>
        </p:nvGrpSpPr>
        <p:grpSpPr bwMode="auto">
          <a:xfrm>
            <a:off x="5938923" y="3213486"/>
            <a:ext cx="2991913" cy="1127718"/>
            <a:chOff x="3321" y="2491"/>
            <a:chExt cx="1266" cy="1181"/>
          </a:xfrm>
        </p:grpSpPr>
        <p:sp>
          <p:nvSpPr>
            <p:cNvPr id="79885" name="_s1033"/>
            <p:cNvSpPr>
              <a:spLocks noChangeArrowheads="1"/>
            </p:cNvSpPr>
            <p:nvPr/>
          </p:nvSpPr>
          <p:spPr bwMode="auto">
            <a:xfrm>
              <a:off x="3321" y="2491"/>
              <a:ext cx="1266" cy="1181"/>
            </a:xfrm>
            <a:prstGeom prst="ellipse">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flatTx/>
            </a:bodyPr>
            <a:lstStyle/>
            <a:p>
              <a:pPr marL="228600" lvl="0" indent="-228600" algn="ctr">
                <a:lnSpc>
                  <a:spcPct val="90000"/>
                </a:lnSpc>
                <a:spcBef>
                  <a:spcPct val="30000"/>
                </a:spcBef>
              </a:pPr>
              <a:endParaRPr lang="en-US" sz="2400" dirty="0" smtClean="0">
                <a:solidFill>
                  <a:prstClr val="black"/>
                </a:solidFill>
                <a:latin typeface="Tahoma" charset="0"/>
              </a:endParaRPr>
            </a:p>
            <a:p>
              <a:pPr marL="228600" lvl="0" indent="-228600" algn="ctr">
                <a:lnSpc>
                  <a:spcPct val="90000"/>
                </a:lnSpc>
                <a:spcBef>
                  <a:spcPct val="30000"/>
                </a:spcBef>
              </a:pPr>
              <a:r>
                <a:rPr lang="en-US" sz="2400" dirty="0" smtClean="0">
                  <a:solidFill>
                    <a:prstClr val="black"/>
                  </a:solidFill>
                  <a:latin typeface="Tahoma" charset="0"/>
                </a:rPr>
                <a:t>Meaningful</a:t>
              </a:r>
              <a:endParaRPr lang="en-US" sz="2400" dirty="0">
                <a:solidFill>
                  <a:prstClr val="black"/>
                </a:solidFill>
                <a:latin typeface="Tahoma" charset="0"/>
              </a:endParaRPr>
            </a:p>
            <a:p>
              <a:pPr marL="228600" lvl="0" indent="-228600" algn="ctr">
                <a:lnSpc>
                  <a:spcPct val="90000"/>
                </a:lnSpc>
                <a:spcBef>
                  <a:spcPct val="30000"/>
                </a:spcBef>
              </a:pPr>
              <a:r>
                <a:rPr lang="en-US" sz="2400" dirty="0">
                  <a:solidFill>
                    <a:prstClr val="black"/>
                  </a:solidFill>
                  <a:latin typeface="Tahoma" charset="0"/>
                </a:rPr>
                <a:t>work experience</a:t>
              </a:r>
            </a:p>
            <a:p>
              <a:pPr marL="228600" indent="-228600" algn="ctr">
                <a:lnSpc>
                  <a:spcPct val="90000"/>
                </a:lnSpc>
                <a:spcBef>
                  <a:spcPct val="30000"/>
                </a:spcBef>
              </a:pPr>
              <a:endParaRPr lang="en-US" b="1" dirty="0">
                <a:latin typeface="Tahoma" charset="0"/>
              </a:endParaRPr>
            </a:p>
          </p:txBody>
        </p:sp>
        <p:sp>
          <p:nvSpPr>
            <p:cNvPr id="79886" name="Line 12"/>
            <p:cNvSpPr>
              <a:spLocks noChangeShapeType="1"/>
            </p:cNvSpPr>
            <p:nvPr/>
          </p:nvSpPr>
          <p:spPr bwMode="auto">
            <a:xfrm flipH="1" flipV="1">
              <a:off x="3389" y="2774"/>
              <a:ext cx="100" cy="84"/>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 name="Group 13"/>
          <p:cNvGrpSpPr>
            <a:grpSpLocks/>
          </p:cNvGrpSpPr>
          <p:nvPr/>
        </p:nvGrpSpPr>
        <p:grpSpPr bwMode="auto">
          <a:xfrm>
            <a:off x="43926" y="3213499"/>
            <a:ext cx="3143867" cy="1127692"/>
            <a:chOff x="1320" y="2761"/>
            <a:chExt cx="1237" cy="1205"/>
          </a:xfrm>
        </p:grpSpPr>
        <p:sp>
          <p:nvSpPr>
            <p:cNvPr id="79883" name="_s1037"/>
            <p:cNvSpPr>
              <a:spLocks noChangeArrowheads="1"/>
            </p:cNvSpPr>
            <p:nvPr/>
          </p:nvSpPr>
          <p:spPr bwMode="auto">
            <a:xfrm>
              <a:off x="1320" y="2761"/>
              <a:ext cx="1237" cy="1205"/>
            </a:xfrm>
            <a:prstGeom prst="ellipse">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flatTx/>
            </a:bodyPr>
            <a:lstStyle/>
            <a:p>
              <a:pPr marL="228600" indent="-228600" algn="ctr">
                <a:lnSpc>
                  <a:spcPct val="90000"/>
                </a:lnSpc>
                <a:spcBef>
                  <a:spcPct val="30000"/>
                </a:spcBef>
              </a:pPr>
              <a:r>
                <a:rPr lang="en-US" sz="2400" dirty="0" smtClean="0">
                  <a:latin typeface="Tahoma" charset="0"/>
                </a:rPr>
                <a:t>Links with</a:t>
              </a:r>
            </a:p>
            <a:p>
              <a:pPr marL="228600" indent="-228600" algn="ctr">
                <a:lnSpc>
                  <a:spcPct val="90000"/>
                </a:lnSpc>
                <a:spcBef>
                  <a:spcPct val="30000"/>
                </a:spcBef>
              </a:pPr>
              <a:r>
                <a:rPr lang="en-US" sz="2400" dirty="0" smtClean="0">
                  <a:latin typeface="Tahoma" charset="0"/>
                </a:rPr>
                <a:t> post-school services</a:t>
              </a:r>
              <a:endParaRPr lang="en-US" sz="2400" dirty="0">
                <a:latin typeface="Tahoma" charset="0"/>
              </a:endParaRPr>
            </a:p>
          </p:txBody>
        </p:sp>
        <p:sp>
          <p:nvSpPr>
            <p:cNvPr id="79884" name="Line 15"/>
            <p:cNvSpPr>
              <a:spLocks noChangeShapeType="1"/>
            </p:cNvSpPr>
            <p:nvPr/>
          </p:nvSpPr>
          <p:spPr bwMode="auto">
            <a:xfrm flipV="1">
              <a:off x="2425" y="3062"/>
              <a:ext cx="82" cy="91"/>
            </a:xfrm>
            <a:prstGeom prst="line">
              <a:avLst/>
            </a:prstGeom>
            <a:ln>
              <a:solidFill>
                <a:schemeClr val="tx2"/>
              </a:solidFill>
              <a:headEnd/>
              <a:tailEnd/>
            </a:ln>
          </p:spPr>
          <p:style>
            <a:lnRef idx="1">
              <a:schemeClr val="accent5"/>
            </a:lnRef>
            <a:fillRef idx="2">
              <a:schemeClr val="accent5"/>
            </a:fillRef>
            <a:effectRef idx="1">
              <a:schemeClr val="accent5"/>
            </a:effectRef>
            <a:fontRef idx="minor">
              <a:schemeClr val="dk1"/>
            </a:fontRef>
          </p:style>
          <p:txBody>
            <a:bodyPr/>
            <a:lstStyle/>
            <a:p>
              <a:endParaRPr lang="en-US"/>
            </a:p>
          </p:txBody>
        </p:sp>
      </p:grpSp>
      <p:grpSp>
        <p:nvGrpSpPr>
          <p:cNvPr id="6" name="Group 16"/>
          <p:cNvGrpSpPr>
            <a:grpSpLocks/>
          </p:cNvGrpSpPr>
          <p:nvPr/>
        </p:nvGrpSpPr>
        <p:grpSpPr bwMode="auto">
          <a:xfrm>
            <a:off x="174639" y="1282686"/>
            <a:ext cx="2879725" cy="1283494"/>
            <a:chOff x="398" y="1231"/>
            <a:chExt cx="1814" cy="1078"/>
          </a:xfrm>
        </p:grpSpPr>
        <p:sp>
          <p:nvSpPr>
            <p:cNvPr id="79881" name="_s1035"/>
            <p:cNvSpPr>
              <a:spLocks noChangeArrowheads="1"/>
            </p:cNvSpPr>
            <p:nvPr/>
          </p:nvSpPr>
          <p:spPr bwMode="auto">
            <a:xfrm>
              <a:off x="398" y="1231"/>
              <a:ext cx="1687" cy="1078"/>
            </a:xfrm>
            <a:prstGeom prst="ellipse">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flatTx/>
            </a:bodyPr>
            <a:lstStyle/>
            <a:p>
              <a:pPr marL="228600" indent="-228600" algn="ctr">
                <a:lnSpc>
                  <a:spcPct val="90000"/>
                </a:lnSpc>
                <a:spcBef>
                  <a:spcPct val="30000"/>
                </a:spcBef>
              </a:pPr>
              <a:r>
                <a:rPr lang="en-US" sz="2400" dirty="0" smtClean="0">
                  <a:latin typeface="Tahoma" charset="0"/>
                </a:rPr>
                <a:t>D/HH role models</a:t>
              </a:r>
            </a:p>
            <a:p>
              <a:pPr marL="228600" indent="-228600" algn="ctr">
                <a:lnSpc>
                  <a:spcPct val="90000"/>
                </a:lnSpc>
                <a:spcBef>
                  <a:spcPct val="30000"/>
                </a:spcBef>
              </a:pPr>
              <a:r>
                <a:rPr lang="en-US" sz="2400" dirty="0" smtClean="0">
                  <a:latin typeface="Tahoma" charset="0"/>
                </a:rPr>
                <a:t>mentoring</a:t>
              </a:r>
              <a:endParaRPr lang="en-US" sz="2400" dirty="0">
                <a:latin typeface="Tahoma" charset="0"/>
              </a:endParaRPr>
            </a:p>
          </p:txBody>
        </p:sp>
        <p:sp>
          <p:nvSpPr>
            <p:cNvPr id="79882" name="Line 18"/>
            <p:cNvSpPr>
              <a:spLocks noChangeShapeType="1"/>
            </p:cNvSpPr>
            <p:nvPr/>
          </p:nvSpPr>
          <p:spPr bwMode="auto">
            <a:xfrm flipH="1" flipV="1">
              <a:off x="1959" y="1958"/>
              <a:ext cx="253" cy="14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7" name="Sound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029575" y="4201791"/>
            <a:ext cx="812800" cy="609600"/>
          </a:xfrm>
          <a:prstGeom prst="rect">
            <a:avLst/>
          </a:prstGeom>
        </p:spPr>
      </p:pic>
    </p:spTree>
    <p:custDataLst>
      <p:tags r:id="rId1"/>
    </p:custDataLst>
    <p:extLst>
      <p:ext uri="{BB962C8B-B14F-4D97-AF65-F5344CB8AC3E}">
        <p14:creationId xmlns:p14="http://schemas.microsoft.com/office/powerpoint/2010/main" val="2928094912"/>
      </p:ext>
    </p:extLst>
  </p:cSld>
  <p:clrMapOvr>
    <a:masterClrMapping/>
  </p:clrMapOvr>
  <mc:AlternateContent xmlns:mc="http://schemas.openxmlformats.org/markup-compatibility/2006" xmlns:p14="http://schemas.microsoft.com/office/powerpoint/2010/main">
    <mc:Choice Requires="p14">
      <p:transition spd="slow" p14:dur="2000" advTm="118882"/>
    </mc:Choice>
    <mc:Fallback xmlns="">
      <p:transition xmlns:p14="http://schemas.microsoft.com/office/powerpoint/2010/main" spd="slow" advTm="11888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0" presetClass="entr" presetSubtype="0" fill="hold" grpId="0" nodeType="clickEffect">
                                  <p:stCondLst>
                                    <p:cond delay="0"/>
                                  </p:stCondLst>
                                  <p:childTnLst>
                                    <p:set>
                                      <p:cBhvr>
                                        <p:cTn id="10" dur="1" fill="hold">
                                          <p:stCondLst>
                                            <p:cond delay="0"/>
                                          </p:stCondLst>
                                        </p:cTn>
                                        <p:tgtEl>
                                          <p:spTgt spid="185347"/>
                                        </p:tgtEl>
                                        <p:attrNameLst>
                                          <p:attrName>style.visibility</p:attrName>
                                        </p:attrNameLst>
                                      </p:cBhvr>
                                      <p:to>
                                        <p:strVal val="visible"/>
                                      </p:to>
                                    </p:set>
                                    <p:animEffect transition="in" filter="wedge">
                                      <p:cBhvr>
                                        <p:cTn id="11" dur="1000"/>
                                        <p:tgtEl>
                                          <p:spTgt spid="18534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edge">
                                      <p:cBhvr>
                                        <p:cTn id="16" dur="10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edge">
                                      <p:cBhvr>
                                        <p:cTn id="21" dur="10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edge">
                                      <p:cBhvr>
                                        <p:cTn id="26" dur="10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0"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edge">
                                      <p:cBhvr>
                                        <p:cTn id="31" dur="1000"/>
                                        <p:tgtEl>
                                          <p:spTgt spid="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0"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edge">
                                      <p:cBhvr>
                                        <p:cTn id="3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7"/>
                </p:tgtEl>
              </p:cMediaNode>
            </p:audio>
          </p:childTnLst>
        </p:cTn>
      </p:par>
    </p:tnLst>
    <p:bldLst>
      <p:bldP spid="18534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0"/>
            <a:ext cx="8386856" cy="857250"/>
          </a:xfrm>
        </p:spPr>
        <p:txBody>
          <a:bodyPr>
            <a:normAutofit/>
          </a:bodyPr>
          <a:lstStyle/>
          <a:p>
            <a:pPr algn="l"/>
            <a:r>
              <a:rPr lang="en-US" sz="3200" dirty="0" smtClean="0">
                <a:solidFill>
                  <a:schemeClr val="tx2"/>
                </a:solidFill>
                <a:latin typeface="Arial" charset="0"/>
              </a:rPr>
              <a:t>Self-determination skills for D/HH students</a:t>
            </a:r>
            <a:endParaRPr lang="en-US" sz="3200" dirty="0">
              <a:solidFill>
                <a:schemeClr val="tx2"/>
              </a:solidFill>
              <a:latin typeface="Arial" charset="0"/>
            </a:endParaRPr>
          </a:p>
        </p:txBody>
      </p:sp>
      <p:sp>
        <p:nvSpPr>
          <p:cNvPr id="185347" name="_s1038"/>
          <p:cNvSpPr>
            <a:spLocks noChangeArrowheads="1"/>
          </p:cNvSpPr>
          <p:nvPr/>
        </p:nvSpPr>
        <p:spPr bwMode="auto">
          <a:xfrm>
            <a:off x="2894220" y="2518934"/>
            <a:ext cx="3485649" cy="882254"/>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flatTx/>
          </a:bodyPr>
          <a:lstStyle/>
          <a:p>
            <a:pPr marL="228600" indent="-228600" algn="ctr">
              <a:lnSpc>
                <a:spcPct val="90000"/>
              </a:lnSpc>
              <a:spcBef>
                <a:spcPct val="30000"/>
              </a:spcBef>
            </a:pPr>
            <a:r>
              <a:rPr lang="en-US" sz="2400" dirty="0" smtClean="0">
                <a:latin typeface="Tahoma" charset="0"/>
              </a:rPr>
              <a:t>Self-</a:t>
            </a:r>
          </a:p>
          <a:p>
            <a:pPr marL="228600" indent="-228600" algn="ctr">
              <a:lnSpc>
                <a:spcPct val="90000"/>
              </a:lnSpc>
              <a:spcBef>
                <a:spcPct val="30000"/>
              </a:spcBef>
            </a:pPr>
            <a:r>
              <a:rPr lang="en-US" sz="2400" dirty="0">
                <a:latin typeface="Tahoma" charset="0"/>
              </a:rPr>
              <a:t>d</a:t>
            </a:r>
            <a:r>
              <a:rPr lang="en-US" sz="2400" dirty="0" smtClean="0">
                <a:latin typeface="Tahoma" charset="0"/>
              </a:rPr>
              <a:t>etermination</a:t>
            </a:r>
            <a:endParaRPr lang="en-US" sz="2400" dirty="0">
              <a:latin typeface="Tahoma" charset="0"/>
            </a:endParaRPr>
          </a:p>
        </p:txBody>
      </p:sp>
      <p:grpSp>
        <p:nvGrpSpPr>
          <p:cNvPr id="2" name="Group 4"/>
          <p:cNvGrpSpPr>
            <a:grpSpLocks/>
          </p:cNvGrpSpPr>
          <p:nvPr/>
        </p:nvGrpSpPr>
        <p:grpSpPr bwMode="auto">
          <a:xfrm>
            <a:off x="3194329" y="726281"/>
            <a:ext cx="2580820" cy="1731169"/>
            <a:chOff x="2352" y="600"/>
            <a:chExt cx="1152" cy="1464"/>
          </a:xfrm>
        </p:grpSpPr>
        <p:sp>
          <p:nvSpPr>
            <p:cNvPr id="79889" name="_s1029"/>
            <p:cNvSpPr>
              <a:spLocks noChangeArrowheads="1"/>
            </p:cNvSpPr>
            <p:nvPr/>
          </p:nvSpPr>
          <p:spPr bwMode="auto">
            <a:xfrm>
              <a:off x="2352" y="600"/>
              <a:ext cx="1152" cy="1224"/>
            </a:xfrm>
            <a:prstGeom prst="ellipse">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flatTx/>
            </a:bodyPr>
            <a:lstStyle/>
            <a:p>
              <a:pPr marL="228600" indent="-228600" algn="ctr">
                <a:lnSpc>
                  <a:spcPct val="90000"/>
                </a:lnSpc>
                <a:spcBef>
                  <a:spcPct val="30000"/>
                </a:spcBef>
              </a:pPr>
              <a:endParaRPr lang="en-US" sz="2400" dirty="0" smtClean="0">
                <a:latin typeface="Tahoma" charset="0"/>
              </a:endParaRPr>
            </a:p>
            <a:p>
              <a:pPr marL="228600" indent="-228600" algn="ctr">
                <a:lnSpc>
                  <a:spcPct val="90000"/>
                </a:lnSpc>
                <a:spcBef>
                  <a:spcPct val="30000"/>
                </a:spcBef>
              </a:pPr>
              <a:r>
                <a:rPr lang="en-US" sz="2400" dirty="0">
                  <a:latin typeface="Tahoma" charset="0"/>
                </a:rPr>
                <a:t>Decision-making</a:t>
              </a:r>
            </a:p>
            <a:p>
              <a:pPr marL="228600" indent="-228600" algn="ctr">
                <a:lnSpc>
                  <a:spcPct val="90000"/>
                </a:lnSpc>
                <a:spcBef>
                  <a:spcPct val="30000"/>
                </a:spcBef>
              </a:pPr>
              <a:r>
                <a:rPr lang="en-US" sz="2400" dirty="0">
                  <a:latin typeface="Tahoma" charset="0"/>
                </a:rPr>
                <a:t>goal-setting</a:t>
              </a:r>
            </a:p>
            <a:p>
              <a:pPr marL="228600" indent="-228600" algn="ctr">
                <a:lnSpc>
                  <a:spcPct val="90000"/>
                </a:lnSpc>
                <a:spcBef>
                  <a:spcPct val="30000"/>
                </a:spcBef>
              </a:pPr>
              <a:endParaRPr lang="en-US" sz="2400" dirty="0">
                <a:latin typeface="Tahoma" charset="0"/>
              </a:endParaRPr>
            </a:p>
          </p:txBody>
        </p:sp>
        <p:sp>
          <p:nvSpPr>
            <p:cNvPr id="79890" name="Line 6"/>
            <p:cNvSpPr>
              <a:spLocks noChangeShapeType="1"/>
            </p:cNvSpPr>
            <p:nvPr/>
          </p:nvSpPr>
          <p:spPr bwMode="auto">
            <a:xfrm flipV="1">
              <a:off x="2880" y="1824"/>
              <a:ext cx="0" cy="24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 name="Group 7"/>
          <p:cNvGrpSpPr>
            <a:grpSpLocks/>
          </p:cNvGrpSpPr>
          <p:nvPr/>
        </p:nvGrpSpPr>
        <p:grpSpPr bwMode="auto">
          <a:xfrm>
            <a:off x="5953686" y="1679972"/>
            <a:ext cx="2890370" cy="1257300"/>
            <a:chOff x="3599" y="1411"/>
            <a:chExt cx="1305" cy="1056"/>
          </a:xfrm>
        </p:grpSpPr>
        <p:sp>
          <p:nvSpPr>
            <p:cNvPr id="79887" name="_s1031"/>
            <p:cNvSpPr>
              <a:spLocks noChangeArrowheads="1"/>
            </p:cNvSpPr>
            <p:nvPr/>
          </p:nvSpPr>
          <p:spPr bwMode="auto">
            <a:xfrm>
              <a:off x="3719" y="1411"/>
              <a:ext cx="1185" cy="1056"/>
            </a:xfrm>
            <a:prstGeom prst="ellipse">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flatTx/>
            </a:bodyPr>
            <a:lstStyle/>
            <a:p>
              <a:pPr marL="228600" indent="-228600" algn="ctr">
                <a:lnSpc>
                  <a:spcPct val="90000"/>
                </a:lnSpc>
                <a:spcBef>
                  <a:spcPct val="30000"/>
                </a:spcBef>
              </a:pPr>
              <a:r>
                <a:rPr lang="en-US" sz="2400" dirty="0" smtClean="0">
                  <a:latin typeface="Tahoma" charset="0"/>
                </a:rPr>
                <a:t>Self-advocacy &amp;</a:t>
              </a:r>
            </a:p>
            <a:p>
              <a:pPr marL="228600" indent="-228600" algn="ctr">
                <a:lnSpc>
                  <a:spcPct val="90000"/>
                </a:lnSpc>
                <a:spcBef>
                  <a:spcPct val="30000"/>
                </a:spcBef>
              </a:pPr>
              <a:r>
                <a:rPr lang="en-US" sz="2400" dirty="0">
                  <a:latin typeface="Tahoma" charset="0"/>
                </a:rPr>
                <a:t>s</a:t>
              </a:r>
              <a:r>
                <a:rPr lang="en-US" sz="2400" dirty="0" smtClean="0">
                  <a:latin typeface="Tahoma" charset="0"/>
                </a:rPr>
                <a:t>elf-disclosure</a:t>
              </a:r>
              <a:endParaRPr lang="en-US" sz="2400" dirty="0">
                <a:latin typeface="Tahoma" charset="0"/>
              </a:endParaRPr>
            </a:p>
          </p:txBody>
        </p:sp>
        <p:sp>
          <p:nvSpPr>
            <p:cNvPr id="79888" name="Line 9"/>
            <p:cNvSpPr>
              <a:spLocks noChangeShapeType="1"/>
            </p:cNvSpPr>
            <p:nvPr/>
          </p:nvSpPr>
          <p:spPr bwMode="auto">
            <a:xfrm flipV="1">
              <a:off x="3599" y="2160"/>
              <a:ext cx="204" cy="12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4" name="Group 10"/>
          <p:cNvGrpSpPr>
            <a:grpSpLocks/>
          </p:cNvGrpSpPr>
          <p:nvPr/>
        </p:nvGrpSpPr>
        <p:grpSpPr bwMode="auto">
          <a:xfrm>
            <a:off x="4856256" y="3339703"/>
            <a:ext cx="3987800" cy="1709738"/>
            <a:chOff x="3168" y="2640"/>
            <a:chExt cx="1344" cy="1436"/>
          </a:xfrm>
        </p:grpSpPr>
        <p:sp>
          <p:nvSpPr>
            <p:cNvPr id="79885" name="_s1033"/>
            <p:cNvSpPr>
              <a:spLocks noChangeArrowheads="1"/>
            </p:cNvSpPr>
            <p:nvPr/>
          </p:nvSpPr>
          <p:spPr bwMode="auto">
            <a:xfrm>
              <a:off x="3168" y="2643"/>
              <a:ext cx="1344" cy="1433"/>
            </a:xfrm>
            <a:prstGeom prst="ellipse">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flatTx/>
            </a:bodyPr>
            <a:lstStyle/>
            <a:p>
              <a:pPr marL="228600" indent="-228600" algn="ctr">
                <a:lnSpc>
                  <a:spcPct val="90000"/>
                </a:lnSpc>
                <a:spcBef>
                  <a:spcPct val="30000"/>
                </a:spcBef>
              </a:pPr>
              <a:r>
                <a:rPr lang="en-US" sz="2400" dirty="0" smtClean="0">
                  <a:latin typeface="Tahoma" charset="0"/>
                </a:rPr>
                <a:t>Technology awareness </a:t>
              </a:r>
            </a:p>
            <a:p>
              <a:pPr marL="228600" indent="-228600" algn="ctr">
                <a:lnSpc>
                  <a:spcPct val="90000"/>
                </a:lnSpc>
                <a:spcBef>
                  <a:spcPct val="30000"/>
                </a:spcBef>
              </a:pPr>
              <a:r>
                <a:rPr lang="en-US" sz="2400" dirty="0">
                  <a:latin typeface="Tahoma" charset="0"/>
                </a:rPr>
                <a:t>&amp;</a:t>
              </a:r>
              <a:r>
                <a:rPr lang="en-US" sz="2400" dirty="0" smtClean="0">
                  <a:latin typeface="Tahoma" charset="0"/>
                </a:rPr>
                <a:t> management</a:t>
              </a:r>
            </a:p>
          </p:txBody>
        </p:sp>
        <p:sp>
          <p:nvSpPr>
            <p:cNvPr id="79886" name="Line 12"/>
            <p:cNvSpPr>
              <a:spLocks noChangeShapeType="1"/>
            </p:cNvSpPr>
            <p:nvPr/>
          </p:nvSpPr>
          <p:spPr bwMode="auto">
            <a:xfrm flipH="1" flipV="1">
              <a:off x="3168" y="2640"/>
              <a:ext cx="256" cy="191"/>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5" name="Group 13"/>
          <p:cNvGrpSpPr>
            <a:grpSpLocks/>
          </p:cNvGrpSpPr>
          <p:nvPr/>
        </p:nvGrpSpPr>
        <p:grpSpPr bwMode="auto">
          <a:xfrm>
            <a:off x="457200" y="3339437"/>
            <a:ext cx="3551298" cy="1685000"/>
            <a:chOff x="1440" y="2788"/>
            <a:chExt cx="1187" cy="1070"/>
          </a:xfrm>
        </p:grpSpPr>
        <p:sp>
          <p:nvSpPr>
            <p:cNvPr id="79883" name="_s1037"/>
            <p:cNvSpPr>
              <a:spLocks noChangeArrowheads="1"/>
            </p:cNvSpPr>
            <p:nvPr/>
          </p:nvSpPr>
          <p:spPr bwMode="auto">
            <a:xfrm>
              <a:off x="1440" y="2933"/>
              <a:ext cx="1187" cy="925"/>
            </a:xfrm>
            <a:prstGeom prst="ellipse">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flatTx/>
            </a:bodyPr>
            <a:lstStyle/>
            <a:p>
              <a:pPr marL="228600" indent="-228600" algn="ctr">
                <a:lnSpc>
                  <a:spcPct val="90000"/>
                </a:lnSpc>
                <a:spcBef>
                  <a:spcPct val="30000"/>
                </a:spcBef>
              </a:pPr>
              <a:r>
                <a:rPr lang="en-US" sz="2400" dirty="0" smtClean="0">
                  <a:latin typeface="Tahoma" charset="0"/>
                </a:rPr>
                <a:t>Knowledge of</a:t>
              </a:r>
            </a:p>
            <a:p>
              <a:pPr marL="228600" indent="-228600" algn="ctr">
                <a:lnSpc>
                  <a:spcPct val="90000"/>
                </a:lnSpc>
                <a:spcBef>
                  <a:spcPct val="30000"/>
                </a:spcBef>
              </a:pPr>
              <a:r>
                <a:rPr lang="en-US" sz="2400" dirty="0" smtClean="0">
                  <a:latin typeface="Tahoma" charset="0"/>
                </a:rPr>
                <a:t> accommodations</a:t>
              </a:r>
            </a:p>
            <a:p>
              <a:pPr marL="228600" indent="-228600" algn="ctr">
                <a:lnSpc>
                  <a:spcPct val="90000"/>
                </a:lnSpc>
                <a:spcBef>
                  <a:spcPct val="30000"/>
                </a:spcBef>
              </a:pPr>
              <a:r>
                <a:rPr lang="en-US" sz="2400" dirty="0">
                  <a:latin typeface="Tahoma" charset="0"/>
                </a:rPr>
                <a:t>&amp;</a:t>
              </a:r>
              <a:r>
                <a:rPr lang="en-US" sz="2400" dirty="0" smtClean="0">
                  <a:latin typeface="Tahoma" charset="0"/>
                </a:rPr>
                <a:t> legal rights</a:t>
              </a:r>
              <a:endParaRPr lang="en-US" sz="2400" dirty="0">
                <a:latin typeface="Tahoma" charset="0"/>
              </a:endParaRPr>
            </a:p>
          </p:txBody>
        </p:sp>
        <p:sp>
          <p:nvSpPr>
            <p:cNvPr id="79884" name="Line 15"/>
            <p:cNvSpPr>
              <a:spLocks noChangeShapeType="1"/>
            </p:cNvSpPr>
            <p:nvPr/>
          </p:nvSpPr>
          <p:spPr bwMode="auto">
            <a:xfrm flipV="1">
              <a:off x="2412" y="2788"/>
              <a:ext cx="142" cy="291"/>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6" name="Group 16"/>
          <p:cNvGrpSpPr>
            <a:grpSpLocks/>
          </p:cNvGrpSpPr>
          <p:nvPr/>
        </p:nvGrpSpPr>
        <p:grpSpPr bwMode="auto">
          <a:xfrm>
            <a:off x="142876" y="1127093"/>
            <a:ext cx="3457575" cy="2110979"/>
            <a:chOff x="288" y="1235"/>
            <a:chExt cx="2178" cy="1773"/>
          </a:xfrm>
        </p:grpSpPr>
        <p:sp>
          <p:nvSpPr>
            <p:cNvPr id="79881" name="_s1035"/>
            <p:cNvSpPr>
              <a:spLocks noChangeArrowheads="1"/>
            </p:cNvSpPr>
            <p:nvPr/>
          </p:nvSpPr>
          <p:spPr bwMode="auto">
            <a:xfrm>
              <a:off x="288" y="1235"/>
              <a:ext cx="1824" cy="1773"/>
            </a:xfrm>
            <a:prstGeom prst="ellipse">
              <a:avLst/>
            </a:prstGeom>
            <a:ln>
              <a:headEnd/>
              <a:tailEnd/>
            </a:ln>
          </p:spPr>
          <p:style>
            <a:lnRef idx="1">
              <a:schemeClr val="accent5"/>
            </a:lnRef>
            <a:fillRef idx="2">
              <a:schemeClr val="accent5"/>
            </a:fillRef>
            <a:effectRef idx="1">
              <a:schemeClr val="accent5"/>
            </a:effectRef>
            <a:fontRef idx="minor">
              <a:schemeClr val="dk1"/>
            </a:fontRef>
          </p:style>
          <p:txBody>
            <a:bodyPr wrap="none" anchor="ctr">
              <a:flatTx/>
            </a:bodyPr>
            <a:lstStyle/>
            <a:p>
              <a:pPr marL="228600" indent="-228600" algn="ctr">
                <a:lnSpc>
                  <a:spcPct val="90000"/>
                </a:lnSpc>
                <a:spcBef>
                  <a:spcPct val="30000"/>
                </a:spcBef>
              </a:pPr>
              <a:endParaRPr lang="en-US" sz="2400" dirty="0" smtClean="0">
                <a:latin typeface="Tahoma" charset="0"/>
              </a:endParaRPr>
            </a:p>
            <a:p>
              <a:pPr marL="228600" indent="-228600" algn="ctr">
                <a:lnSpc>
                  <a:spcPct val="90000"/>
                </a:lnSpc>
                <a:spcBef>
                  <a:spcPct val="30000"/>
                </a:spcBef>
              </a:pPr>
              <a:endParaRPr lang="en-US" sz="2400" dirty="0" smtClean="0">
                <a:latin typeface="Tahoma" charset="0"/>
              </a:endParaRPr>
            </a:p>
            <a:p>
              <a:pPr marL="228600" indent="-228600" algn="ctr">
                <a:lnSpc>
                  <a:spcPct val="90000"/>
                </a:lnSpc>
                <a:spcBef>
                  <a:spcPct val="30000"/>
                </a:spcBef>
              </a:pPr>
              <a:r>
                <a:rPr lang="en-US" sz="2400" dirty="0" smtClean="0">
                  <a:latin typeface="Tahoma" charset="0"/>
                </a:rPr>
                <a:t>Communication</a:t>
              </a:r>
              <a:r>
                <a:rPr lang="en-US" sz="2400" dirty="0">
                  <a:latin typeface="Tahoma" charset="0"/>
                </a:rPr>
                <a:t>, </a:t>
              </a:r>
            </a:p>
            <a:p>
              <a:pPr marL="228600" indent="-228600" algn="ctr">
                <a:lnSpc>
                  <a:spcPct val="90000"/>
                </a:lnSpc>
                <a:spcBef>
                  <a:spcPct val="30000"/>
                </a:spcBef>
              </a:pPr>
              <a:r>
                <a:rPr lang="en-US" sz="2400" dirty="0" smtClean="0">
                  <a:latin typeface="Tahoma" charset="0"/>
                </a:rPr>
                <a:t>negotiation &amp;</a:t>
              </a:r>
              <a:endParaRPr lang="en-US" sz="2400" dirty="0">
                <a:latin typeface="Tahoma" charset="0"/>
              </a:endParaRPr>
            </a:p>
            <a:p>
              <a:pPr marL="228600" indent="-228600" algn="ctr">
                <a:lnSpc>
                  <a:spcPct val="90000"/>
                </a:lnSpc>
                <a:spcBef>
                  <a:spcPct val="30000"/>
                </a:spcBef>
              </a:pPr>
              <a:r>
                <a:rPr lang="en-US" sz="2400" dirty="0">
                  <a:latin typeface="Tahoma" charset="0"/>
                </a:rPr>
                <a:t>a</a:t>
              </a:r>
              <a:r>
                <a:rPr lang="en-US" sz="2400" dirty="0" smtClean="0">
                  <a:latin typeface="Tahoma" charset="0"/>
                </a:rPr>
                <a:t>ssertiveness</a:t>
              </a:r>
            </a:p>
            <a:p>
              <a:pPr marL="228600" indent="-228600" algn="ctr">
                <a:lnSpc>
                  <a:spcPct val="90000"/>
                </a:lnSpc>
                <a:spcBef>
                  <a:spcPct val="30000"/>
                </a:spcBef>
              </a:pPr>
              <a:r>
                <a:rPr lang="en-US" sz="2400" dirty="0" smtClean="0">
                  <a:latin typeface="Tahoma" charset="0"/>
                </a:rPr>
                <a:t>skills </a:t>
              </a:r>
              <a:endParaRPr lang="en-US" sz="2400" dirty="0">
                <a:latin typeface="Tahoma" charset="0"/>
              </a:endParaRPr>
            </a:p>
            <a:p>
              <a:pPr marL="228600" indent="-228600" algn="ctr">
                <a:lnSpc>
                  <a:spcPct val="90000"/>
                </a:lnSpc>
                <a:spcBef>
                  <a:spcPct val="30000"/>
                </a:spcBef>
              </a:pPr>
              <a:endParaRPr lang="en-US" sz="2400" dirty="0">
                <a:latin typeface="Tahoma" charset="0"/>
              </a:endParaRPr>
            </a:p>
          </p:txBody>
        </p:sp>
        <p:sp>
          <p:nvSpPr>
            <p:cNvPr id="79882" name="Line 18"/>
            <p:cNvSpPr>
              <a:spLocks noChangeShapeType="1"/>
            </p:cNvSpPr>
            <p:nvPr/>
          </p:nvSpPr>
          <p:spPr bwMode="auto">
            <a:xfrm flipH="1" flipV="1">
              <a:off x="2112" y="2114"/>
              <a:ext cx="354" cy="290"/>
            </a:xfrm>
            <a:prstGeom prst="line">
              <a:avLst/>
            </a:prstGeom>
            <a:ln>
              <a:solidFill>
                <a:schemeClr val="tx2"/>
              </a:solidFill>
              <a:headEnd/>
              <a:tailEnd/>
            </a:ln>
          </p:spPr>
          <p:style>
            <a:lnRef idx="1">
              <a:schemeClr val="accent6"/>
            </a:lnRef>
            <a:fillRef idx="2">
              <a:schemeClr val="accent6"/>
            </a:fillRef>
            <a:effectRef idx="1">
              <a:schemeClr val="accent6"/>
            </a:effectRef>
            <a:fontRef idx="minor">
              <a:schemeClr val="dk1"/>
            </a:fontRef>
          </p:style>
          <p:txBody>
            <a:bodyPr/>
            <a:lstStyle/>
            <a:p>
              <a:endParaRPr lang="en-US"/>
            </a:p>
          </p:txBody>
        </p:sp>
      </p:grpSp>
      <p:sp>
        <p:nvSpPr>
          <p:cNvPr id="12" name="TextBox 11"/>
          <p:cNvSpPr txBox="1"/>
          <p:nvPr/>
        </p:nvSpPr>
        <p:spPr>
          <a:xfrm>
            <a:off x="4032250" y="3583781"/>
            <a:ext cx="184731" cy="369332"/>
          </a:xfrm>
          <a:prstGeom prst="rect">
            <a:avLst/>
          </a:prstGeom>
          <a:noFill/>
        </p:spPr>
        <p:txBody>
          <a:bodyPr wrap="none" rtlCol="0">
            <a:spAutoFit/>
          </a:bodyPr>
          <a:lstStyle/>
          <a:p>
            <a:endParaRPr lang="en-US" dirty="0"/>
          </a:p>
        </p:txBody>
      </p:sp>
      <p:pic>
        <p:nvPicPr>
          <p:cNvPr id="7" name="Sound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4371975"/>
            <a:ext cx="812800" cy="609600"/>
          </a:xfrm>
          <a:prstGeom prst="rect">
            <a:avLst/>
          </a:prstGeom>
        </p:spPr>
      </p:pic>
    </p:spTree>
    <p:custDataLst>
      <p:tags r:id="rId1"/>
    </p:custDataLst>
    <p:extLst>
      <p:ext uri="{BB962C8B-B14F-4D97-AF65-F5344CB8AC3E}">
        <p14:creationId xmlns:p14="http://schemas.microsoft.com/office/powerpoint/2010/main" val="1228796319"/>
      </p:ext>
    </p:extLst>
  </p:cSld>
  <p:clrMapOvr>
    <a:masterClrMapping/>
  </p:clrMapOvr>
  <mc:AlternateContent xmlns:mc="http://schemas.openxmlformats.org/markup-compatibility/2006" xmlns:p14="http://schemas.microsoft.com/office/powerpoint/2010/main">
    <mc:Choice Requires="p14">
      <p:transition spd="slow" p14:dur="2000" advTm="107431"/>
    </mc:Choice>
    <mc:Fallback xmlns="">
      <p:transition xmlns:p14="http://schemas.microsoft.com/office/powerpoint/2010/main" spd="slow" advTm="10743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0" presetClass="entr" presetSubtype="0" fill="hold" grpId="0" nodeType="clickEffect">
                                  <p:stCondLst>
                                    <p:cond delay="0"/>
                                  </p:stCondLst>
                                  <p:childTnLst>
                                    <p:set>
                                      <p:cBhvr>
                                        <p:cTn id="10" dur="1" fill="hold">
                                          <p:stCondLst>
                                            <p:cond delay="0"/>
                                          </p:stCondLst>
                                        </p:cTn>
                                        <p:tgtEl>
                                          <p:spTgt spid="185347"/>
                                        </p:tgtEl>
                                        <p:attrNameLst>
                                          <p:attrName>style.visibility</p:attrName>
                                        </p:attrNameLst>
                                      </p:cBhvr>
                                      <p:to>
                                        <p:strVal val="visible"/>
                                      </p:to>
                                    </p:set>
                                    <p:animEffect transition="in" filter="wedge">
                                      <p:cBhvr>
                                        <p:cTn id="11" dur="1000"/>
                                        <p:tgtEl>
                                          <p:spTgt spid="18534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edge">
                                      <p:cBhvr>
                                        <p:cTn id="16" dur="10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edge">
                                      <p:cBhvr>
                                        <p:cTn id="21" dur="10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edge">
                                      <p:cBhvr>
                                        <p:cTn id="26" dur="10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0"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edge">
                                      <p:cBhvr>
                                        <p:cTn id="31" dur="1000"/>
                                        <p:tgtEl>
                                          <p:spTgt spid="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0"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edge">
                                      <p:cBhvr>
                                        <p:cTn id="3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7"/>
                </p:tgtEl>
              </p:cMediaNode>
            </p:audio>
          </p:childTnLst>
        </p:cTn>
      </p:par>
    </p:tnLst>
    <p:bldLst>
      <p:bldP spid="1853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Self-advocacy skills</a:t>
            </a:r>
            <a:endParaRPr lang="en-US" sz="3200" dirty="0"/>
          </a:p>
        </p:txBody>
      </p:sp>
      <p:sp>
        <p:nvSpPr>
          <p:cNvPr id="3" name="Content Placeholder 2"/>
          <p:cNvSpPr>
            <a:spLocks noGrp="1"/>
          </p:cNvSpPr>
          <p:nvPr>
            <p:ph idx="1"/>
          </p:nvPr>
        </p:nvSpPr>
        <p:spPr>
          <a:xfrm>
            <a:off x="457200" y="1101900"/>
            <a:ext cx="8229600" cy="2799779"/>
          </a:xfrm>
        </p:spPr>
        <p:txBody>
          <a:bodyPr>
            <a:normAutofit fontScale="77500" lnSpcReduction="20000"/>
          </a:bodyPr>
          <a:lstStyle/>
          <a:p>
            <a:pPr>
              <a:buFont typeface="Wingdings" charset="2"/>
              <a:buChar char="u"/>
            </a:pPr>
            <a:r>
              <a:rPr lang="en-US" sz="2800" dirty="0" smtClean="0"/>
              <a:t>Understanding of own hearing loss and strategies </a:t>
            </a:r>
            <a:r>
              <a:rPr lang="en-US" sz="2800" dirty="0"/>
              <a:t>to address communication challenges</a:t>
            </a:r>
          </a:p>
          <a:p>
            <a:pPr marL="0" indent="0">
              <a:buNone/>
            </a:pPr>
            <a:endParaRPr lang="en-US" sz="2800" dirty="0" smtClean="0"/>
          </a:p>
          <a:p>
            <a:pPr>
              <a:buFont typeface="Wingdings" charset="2"/>
              <a:buChar char="u"/>
            </a:pPr>
            <a:r>
              <a:rPr lang="en-US" sz="2800" dirty="0" smtClean="0"/>
              <a:t>Using and maintaining hearing devices</a:t>
            </a:r>
          </a:p>
          <a:p>
            <a:pPr marL="0" indent="0">
              <a:buNone/>
            </a:pPr>
            <a:endParaRPr lang="en-US" sz="2800" dirty="0" smtClean="0"/>
          </a:p>
          <a:p>
            <a:pPr>
              <a:buFont typeface="Wingdings" charset="2"/>
              <a:buChar char="u"/>
            </a:pPr>
            <a:r>
              <a:rPr lang="en-US" sz="2800" dirty="0"/>
              <a:t>Knowing appropriate accommodations</a:t>
            </a:r>
          </a:p>
          <a:p>
            <a:pPr>
              <a:buFont typeface="Wingdings" charset="2"/>
              <a:buChar char="u"/>
            </a:pPr>
            <a:endParaRPr lang="en-US" sz="2800" dirty="0"/>
          </a:p>
          <a:p>
            <a:pPr>
              <a:buFont typeface="Wingdings" charset="2"/>
              <a:buChar char="u"/>
            </a:pPr>
            <a:r>
              <a:rPr lang="en-US" sz="2800" dirty="0"/>
              <a:t>Identifying and accessing technological and other supports</a:t>
            </a:r>
          </a:p>
          <a:p>
            <a:pPr>
              <a:buFont typeface="Wingdings" charset="2"/>
              <a:buChar char="u"/>
            </a:pPr>
            <a:endParaRPr lang="en-US" sz="2800" dirty="0" smtClean="0"/>
          </a:p>
          <a:p>
            <a:pPr>
              <a:buFont typeface="Wingdings" charset="2"/>
              <a:buChar char="u"/>
            </a:pPr>
            <a:endParaRPr lang="en-US" sz="2800" dirty="0" smtClean="0"/>
          </a:p>
          <a:p>
            <a:pPr>
              <a:buFont typeface="Wingdings" charset="2"/>
              <a:buChar char="u"/>
            </a:pPr>
            <a:endParaRPr lang="en-US" dirty="0"/>
          </a:p>
          <a:p>
            <a:pPr>
              <a:buFont typeface="Wingdings" charset="2"/>
              <a:buChar char="u"/>
            </a:pPr>
            <a:endParaRPr lang="en-US" dirty="0"/>
          </a:p>
          <a:p>
            <a:pPr marL="0" indent="0">
              <a:buNone/>
            </a:pPr>
            <a:endParaRPr lang="en-US" dirty="0" smtClean="0"/>
          </a:p>
          <a:p>
            <a:pPr>
              <a:buFont typeface="Wingdings" charset="2"/>
              <a:buChar char="u"/>
            </a:pPr>
            <a:endParaRPr lang="en-US" dirty="0" smtClean="0"/>
          </a:p>
          <a:p>
            <a:pPr>
              <a:buFont typeface="Wingdings" charset="2"/>
              <a:buChar char="u"/>
            </a:pPr>
            <a:endParaRPr lang="en-US" dirty="0" smtClean="0"/>
          </a:p>
          <a:p>
            <a:pPr>
              <a:buFont typeface="Wingdings" charset="2"/>
              <a:buChar char="u"/>
            </a:pPr>
            <a:endParaRPr lang="en-US" dirty="0"/>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3596879"/>
            <a:ext cx="812800" cy="609600"/>
          </a:xfrm>
          <a:prstGeom prst="rect">
            <a:avLst/>
          </a:prstGeom>
        </p:spPr>
      </p:pic>
    </p:spTree>
    <p:extLst>
      <p:ext uri="{BB962C8B-B14F-4D97-AF65-F5344CB8AC3E}">
        <p14:creationId xmlns:p14="http://schemas.microsoft.com/office/powerpoint/2010/main" val="683158903"/>
      </p:ext>
    </p:extLst>
  </p:cSld>
  <p:clrMapOvr>
    <a:masterClrMapping/>
  </p:clrMapOvr>
  <mc:AlternateContent xmlns:mc="http://schemas.openxmlformats.org/markup-compatibility/2006" xmlns:p14="http://schemas.microsoft.com/office/powerpoint/2010/main">
    <mc:Choice Requires="p14">
      <p:transition spd="slow" p14:dur="2000" advTm="21395"/>
    </mc:Choice>
    <mc:Fallback xmlns="">
      <p:transition xmlns:p14="http://schemas.microsoft.com/office/powerpoint/2010/main" spd="slow" advTm="2139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0051"/>
            <a:ext cx="8229600" cy="707855"/>
          </a:xfrm>
        </p:spPr>
        <p:txBody>
          <a:bodyPr>
            <a:normAutofit/>
          </a:bodyPr>
          <a:lstStyle/>
          <a:p>
            <a:r>
              <a:rPr lang="en-US" sz="3200" dirty="0"/>
              <a:t>Self-advocacy skills </a:t>
            </a:r>
            <a:r>
              <a:rPr lang="en-US" sz="3200" dirty="0" smtClean="0"/>
              <a:t>(</a:t>
            </a:r>
            <a:r>
              <a:rPr lang="en-US" sz="3200" dirty="0"/>
              <a:t>cont.)</a:t>
            </a:r>
          </a:p>
        </p:txBody>
      </p:sp>
      <p:sp>
        <p:nvSpPr>
          <p:cNvPr id="3" name="Content Placeholder 2"/>
          <p:cNvSpPr>
            <a:spLocks noGrp="1"/>
          </p:cNvSpPr>
          <p:nvPr>
            <p:ph idx="1"/>
          </p:nvPr>
        </p:nvSpPr>
        <p:spPr>
          <a:xfrm>
            <a:off x="457200" y="1205316"/>
            <a:ext cx="8229600" cy="2899959"/>
          </a:xfrm>
        </p:spPr>
        <p:txBody>
          <a:bodyPr>
            <a:normAutofit fontScale="85000" lnSpcReduction="10000"/>
          </a:bodyPr>
          <a:lstStyle/>
          <a:p>
            <a:pPr marL="0" indent="0">
              <a:buNone/>
            </a:pPr>
            <a:r>
              <a:rPr lang="en-US" sz="2800" dirty="0">
                <a:solidFill>
                  <a:schemeClr val="tx2"/>
                </a:solidFill>
              </a:rPr>
              <a:t>	</a:t>
            </a:r>
          </a:p>
          <a:p>
            <a:pPr>
              <a:buFont typeface="Wingdings" charset="2"/>
              <a:buChar char="u"/>
            </a:pPr>
            <a:r>
              <a:rPr lang="en-US" sz="2800" dirty="0"/>
              <a:t>Knowing when and how to request help</a:t>
            </a:r>
          </a:p>
          <a:p>
            <a:pPr>
              <a:buFont typeface="Wingdings" charset="2"/>
              <a:buChar char="u"/>
            </a:pPr>
            <a:endParaRPr lang="en-US" sz="2800" dirty="0"/>
          </a:p>
          <a:p>
            <a:pPr>
              <a:buFont typeface="Wingdings" charset="2"/>
              <a:buChar char="u"/>
            </a:pPr>
            <a:r>
              <a:rPr lang="en-US" sz="2800" dirty="0"/>
              <a:t>Understanding legal rights in postsecondary education and </a:t>
            </a:r>
            <a:r>
              <a:rPr lang="en-US" sz="2800" dirty="0" smtClean="0"/>
              <a:t>workplace</a:t>
            </a:r>
          </a:p>
          <a:p>
            <a:pPr>
              <a:buFont typeface="Wingdings" charset="2"/>
              <a:buChar char="u"/>
            </a:pPr>
            <a:endParaRPr lang="en-US" sz="2800" dirty="0" smtClean="0"/>
          </a:p>
          <a:p>
            <a:pPr lvl="0">
              <a:buFont typeface="Wingdings" charset="2"/>
              <a:buChar char="u"/>
            </a:pPr>
            <a:r>
              <a:rPr lang="en-US" sz="2800" dirty="0"/>
              <a:t>Knowing how and deciding when to disclose hearing loss</a:t>
            </a:r>
          </a:p>
          <a:p>
            <a:pPr>
              <a:buFont typeface="Wingdings" charset="2"/>
              <a:buChar char="u"/>
            </a:pPr>
            <a:endParaRPr lang="en-US" dirty="0"/>
          </a:p>
          <a:p>
            <a:pPr>
              <a:buFont typeface="Wingdings" charset="2"/>
              <a:buChar char="u"/>
            </a:pPr>
            <a:endParaRPr lang="en-US" dirty="0"/>
          </a:p>
          <a:p>
            <a:pPr marL="0" indent="0">
              <a:buNone/>
            </a:pPr>
            <a:endParaRPr lang="en-US" dirty="0" smtClean="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8625" y="3971925"/>
            <a:ext cx="812800" cy="609600"/>
          </a:xfrm>
          <a:prstGeom prst="rect">
            <a:avLst/>
          </a:prstGeom>
        </p:spPr>
      </p:pic>
    </p:spTree>
    <p:extLst>
      <p:ext uri="{BB962C8B-B14F-4D97-AF65-F5344CB8AC3E}">
        <p14:creationId xmlns:p14="http://schemas.microsoft.com/office/powerpoint/2010/main" val="430700224"/>
      </p:ext>
    </p:extLst>
  </p:cSld>
  <p:clrMapOvr>
    <a:masterClrMapping/>
  </p:clrMapOvr>
  <mc:AlternateContent xmlns:mc="http://schemas.openxmlformats.org/markup-compatibility/2006" xmlns:p14="http://schemas.microsoft.com/office/powerpoint/2010/main">
    <mc:Choice Requires="p14">
      <p:transition spd="slow" p14:dur="2000" advTm="21452"/>
    </mc:Choice>
    <mc:Fallback xmlns="">
      <p:transition xmlns:p14="http://schemas.microsoft.com/office/powerpoint/2010/main" spd="slow" advTm="2145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Self-disclosure - why</a:t>
            </a:r>
            <a:endParaRPr lang="en-US" sz="3200" dirty="0"/>
          </a:p>
        </p:txBody>
      </p:sp>
      <p:sp>
        <p:nvSpPr>
          <p:cNvPr id="3" name="Content Placeholder 2"/>
          <p:cNvSpPr>
            <a:spLocks noGrp="1"/>
          </p:cNvSpPr>
          <p:nvPr>
            <p:ph idx="1"/>
          </p:nvPr>
        </p:nvSpPr>
        <p:spPr>
          <a:xfrm>
            <a:off x="381000" y="1222561"/>
            <a:ext cx="8229600" cy="2654114"/>
          </a:xfrm>
        </p:spPr>
        <p:txBody>
          <a:bodyPr>
            <a:normAutofit fontScale="92500" lnSpcReduction="20000"/>
          </a:bodyPr>
          <a:lstStyle/>
          <a:p>
            <a:pPr>
              <a:buFont typeface="Wingdings" charset="2"/>
              <a:buChar char="u"/>
            </a:pPr>
            <a:r>
              <a:rPr lang="en-US" sz="2800" dirty="0"/>
              <a:t>T</a:t>
            </a:r>
            <a:r>
              <a:rPr lang="en-US" sz="2800" dirty="0" smtClean="0"/>
              <a:t>o obtain supports, accommodations in post-school education, training and workplace</a:t>
            </a:r>
          </a:p>
          <a:p>
            <a:pPr marL="0" indent="0">
              <a:buNone/>
            </a:pPr>
            <a:endParaRPr lang="en-US" sz="2800" dirty="0"/>
          </a:p>
          <a:p>
            <a:pPr>
              <a:buFont typeface="Wingdings" charset="2"/>
              <a:buChar char="u"/>
            </a:pPr>
            <a:r>
              <a:rPr lang="en-US" sz="2800" dirty="0" smtClean="0"/>
              <a:t>Easier to speak up for communication needs, ask for clarification, etc. </a:t>
            </a:r>
          </a:p>
          <a:p>
            <a:pPr marL="0" indent="0">
              <a:buNone/>
            </a:pPr>
            <a:endParaRPr lang="en-US" sz="2800" dirty="0"/>
          </a:p>
          <a:p>
            <a:pPr>
              <a:buFont typeface="Wingdings" charset="2"/>
              <a:buChar char="u"/>
            </a:pPr>
            <a:r>
              <a:rPr lang="en-US" sz="2800" dirty="0" smtClean="0"/>
              <a:t>Removes stress of trying to “hide” hearing loss</a:t>
            </a:r>
            <a:endParaRPr lang="en-US" sz="2800" dirty="0"/>
          </a:p>
        </p:txBody>
      </p:sp>
      <p:pic>
        <p:nvPicPr>
          <p:cNvPr id="10" name="Sound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39100" y="3438525"/>
            <a:ext cx="812800" cy="609600"/>
          </a:xfrm>
          <a:prstGeom prst="rect">
            <a:avLst/>
          </a:prstGeom>
        </p:spPr>
      </p:pic>
    </p:spTree>
    <p:extLst>
      <p:ext uri="{BB962C8B-B14F-4D97-AF65-F5344CB8AC3E}">
        <p14:creationId xmlns:p14="http://schemas.microsoft.com/office/powerpoint/2010/main" val="1993101312"/>
      </p:ext>
    </p:extLst>
  </p:cSld>
  <p:clrMapOvr>
    <a:masterClrMapping/>
  </p:clrMapOvr>
  <mc:AlternateContent xmlns:mc="http://schemas.openxmlformats.org/markup-compatibility/2006" xmlns:p14="http://schemas.microsoft.com/office/powerpoint/2010/main">
    <mc:Choice Requires="p14">
      <p:transition spd="slow" p14:dur="2000" advTm="44442"/>
    </mc:Choice>
    <mc:Fallback xmlns="">
      <p:transition xmlns:p14="http://schemas.microsoft.com/office/powerpoint/2010/main" spd="slow" advTm="4444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Self-disclosure - when</a:t>
            </a:r>
            <a:endParaRPr lang="en-US" sz="3200" dirty="0"/>
          </a:p>
        </p:txBody>
      </p:sp>
      <p:sp>
        <p:nvSpPr>
          <p:cNvPr id="3" name="Content Placeholder 2"/>
          <p:cNvSpPr>
            <a:spLocks noGrp="1"/>
          </p:cNvSpPr>
          <p:nvPr>
            <p:ph idx="1"/>
          </p:nvPr>
        </p:nvSpPr>
        <p:spPr>
          <a:xfrm>
            <a:off x="457200" y="1143000"/>
            <a:ext cx="8229600" cy="3086100"/>
          </a:xfrm>
        </p:spPr>
        <p:txBody>
          <a:bodyPr>
            <a:normAutofit fontScale="62500" lnSpcReduction="20000"/>
          </a:bodyPr>
          <a:lstStyle/>
          <a:p>
            <a:pPr marL="0" indent="0">
              <a:buNone/>
            </a:pPr>
            <a:r>
              <a:rPr lang="en-US" dirty="0" smtClean="0"/>
              <a:t>In job-seeking:</a:t>
            </a:r>
          </a:p>
          <a:p>
            <a:pPr marL="0" indent="0">
              <a:buNone/>
            </a:pPr>
            <a:endParaRPr lang="en-US" dirty="0"/>
          </a:p>
          <a:p>
            <a:pPr>
              <a:buFont typeface="Wingdings" charset="2"/>
              <a:buChar char="u"/>
            </a:pPr>
            <a:r>
              <a:rPr lang="en-US" dirty="0" smtClean="0"/>
              <a:t>In application form, letter, CV?</a:t>
            </a:r>
            <a:endParaRPr lang="en-US" dirty="0"/>
          </a:p>
          <a:p>
            <a:pPr>
              <a:buFont typeface="Wingdings" charset="2"/>
              <a:buChar char="u"/>
            </a:pPr>
            <a:r>
              <a:rPr lang="en-US" dirty="0" smtClean="0"/>
              <a:t>At interview?</a:t>
            </a:r>
            <a:endParaRPr lang="en-US" dirty="0"/>
          </a:p>
          <a:p>
            <a:pPr>
              <a:buFont typeface="Wingdings" charset="2"/>
              <a:buChar char="u"/>
            </a:pPr>
            <a:r>
              <a:rPr lang="en-US" dirty="0" smtClean="0"/>
              <a:t>On job?</a:t>
            </a:r>
          </a:p>
          <a:p>
            <a:pPr marL="0" indent="0">
              <a:buNone/>
            </a:pPr>
            <a:endParaRPr lang="en-US" dirty="0"/>
          </a:p>
          <a:p>
            <a:pPr marL="0" indent="0">
              <a:buNone/>
            </a:pPr>
            <a:r>
              <a:rPr lang="en-US" dirty="0" smtClean="0"/>
              <a:t>In postsecondary education/training:</a:t>
            </a:r>
          </a:p>
          <a:p>
            <a:pPr marL="0" indent="0">
              <a:buNone/>
            </a:pPr>
            <a:endParaRPr lang="en-US" dirty="0"/>
          </a:p>
          <a:p>
            <a:pPr>
              <a:buFont typeface="Wingdings" charset="2"/>
              <a:buChar char="u"/>
            </a:pPr>
            <a:r>
              <a:rPr lang="en-US" dirty="0" smtClean="0"/>
              <a:t>Before applying – visit to Disability Services</a:t>
            </a:r>
          </a:p>
          <a:p>
            <a:pPr>
              <a:buFont typeface="Wingdings" charset="2"/>
              <a:buChar char="u"/>
            </a:pPr>
            <a:r>
              <a:rPr lang="en-US" dirty="0" smtClean="0"/>
              <a:t>Upon accepting offer </a:t>
            </a:r>
          </a:p>
          <a:p>
            <a:pPr>
              <a:buFont typeface="Wingdings" charset="2"/>
              <a:buChar char="u"/>
            </a:pPr>
            <a:r>
              <a:rPr lang="en-US" dirty="0" smtClean="0"/>
              <a:t>Earlier rather than later</a:t>
            </a:r>
          </a:p>
          <a:p>
            <a:pPr marL="0" indent="0">
              <a:buNone/>
            </a:pP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39100" y="3619500"/>
            <a:ext cx="812800" cy="609600"/>
          </a:xfrm>
          <a:prstGeom prst="rect">
            <a:avLst/>
          </a:prstGeom>
        </p:spPr>
      </p:pic>
      <p:pic>
        <p:nvPicPr>
          <p:cNvPr id="4" name="Picture 3"/>
          <p:cNvPicPr>
            <a:picLocks noChangeAspect="1"/>
          </p:cNvPicPr>
          <p:nvPr/>
        </p:nvPicPr>
        <p:blipFill>
          <a:blip r:embed="rId6"/>
          <a:stretch>
            <a:fillRect/>
          </a:stretch>
        </p:blipFill>
        <p:spPr>
          <a:xfrm>
            <a:off x="6438899" y="688730"/>
            <a:ext cx="2578099" cy="1524001"/>
          </a:xfrm>
          <a:prstGeom prst="rect">
            <a:avLst/>
          </a:prstGeom>
        </p:spPr>
      </p:pic>
    </p:spTree>
    <p:extLst>
      <p:ext uri="{BB962C8B-B14F-4D97-AF65-F5344CB8AC3E}">
        <p14:creationId xmlns:p14="http://schemas.microsoft.com/office/powerpoint/2010/main" val="2297642884"/>
      </p:ext>
    </p:extLst>
  </p:cSld>
  <p:clrMapOvr>
    <a:masterClrMapping/>
  </p:clrMapOvr>
  <mc:AlternateContent xmlns:mc="http://schemas.openxmlformats.org/markup-compatibility/2006" xmlns:p14="http://schemas.microsoft.com/office/powerpoint/2010/main">
    <mc:Choice Requires="p14">
      <p:transition spd="slow" p14:dur="2000" advTm="48738"/>
    </mc:Choice>
    <mc:Fallback xmlns="">
      <p:transition xmlns:p14="http://schemas.microsoft.com/office/powerpoint/2010/main" spd="slow" advTm="4873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0050"/>
            <a:ext cx="8229600" cy="591003"/>
          </a:xfrm>
        </p:spPr>
        <p:txBody>
          <a:bodyPr>
            <a:normAutofit/>
          </a:bodyPr>
          <a:lstStyle/>
          <a:p>
            <a:r>
              <a:rPr lang="en-US" sz="3200" dirty="0"/>
              <a:t>Self-disclosure - </a:t>
            </a:r>
            <a:r>
              <a:rPr lang="en-US" sz="3200" dirty="0" smtClean="0"/>
              <a:t>how</a:t>
            </a:r>
            <a:endParaRPr lang="en-US" sz="3200" dirty="0"/>
          </a:p>
        </p:txBody>
      </p:sp>
      <p:sp>
        <p:nvSpPr>
          <p:cNvPr id="3" name="Content Placeholder 2"/>
          <p:cNvSpPr>
            <a:spLocks noGrp="1"/>
          </p:cNvSpPr>
          <p:nvPr>
            <p:ph idx="1"/>
          </p:nvPr>
        </p:nvSpPr>
        <p:spPr>
          <a:xfrm>
            <a:off x="457200" y="991054"/>
            <a:ext cx="8229600" cy="3095172"/>
          </a:xfrm>
        </p:spPr>
        <p:txBody>
          <a:bodyPr>
            <a:normAutofit fontScale="77500" lnSpcReduction="20000"/>
          </a:bodyPr>
          <a:lstStyle/>
          <a:p>
            <a:pPr marL="0" indent="0">
              <a:buNone/>
            </a:pPr>
            <a:endParaRPr lang="en-US" dirty="0" smtClean="0">
              <a:solidFill>
                <a:schemeClr val="tx2"/>
              </a:solidFill>
            </a:endParaRPr>
          </a:p>
          <a:p>
            <a:pPr marL="0" indent="0">
              <a:lnSpc>
                <a:spcPct val="70000"/>
              </a:lnSpc>
              <a:buNone/>
            </a:pPr>
            <a:endParaRPr lang="en-US" sz="2800" dirty="0" smtClean="0"/>
          </a:p>
          <a:p>
            <a:pPr>
              <a:buFont typeface="Wingdings" charset="2"/>
              <a:buChar char="u"/>
            </a:pPr>
            <a:r>
              <a:rPr lang="en-US" sz="2800" dirty="0" smtClean="0"/>
              <a:t>Describe hearing loss</a:t>
            </a:r>
          </a:p>
          <a:p>
            <a:pPr>
              <a:buFont typeface="Wingdings" charset="2"/>
              <a:buChar char="u"/>
            </a:pPr>
            <a:endParaRPr lang="en-US" sz="2800" dirty="0"/>
          </a:p>
          <a:p>
            <a:pPr>
              <a:buFont typeface="Wingdings" charset="2"/>
              <a:buChar char="u"/>
            </a:pPr>
            <a:r>
              <a:rPr lang="en-US" sz="2800" dirty="0" smtClean="0"/>
              <a:t>Explain solutions &amp; strategies</a:t>
            </a:r>
          </a:p>
          <a:p>
            <a:pPr marL="0" indent="0">
              <a:buNone/>
            </a:pPr>
            <a:endParaRPr lang="en-US" sz="2800" dirty="0"/>
          </a:p>
          <a:p>
            <a:pPr>
              <a:buFont typeface="Wingdings" charset="2"/>
              <a:buChar char="u"/>
            </a:pPr>
            <a:r>
              <a:rPr lang="en-US" sz="2800" dirty="0" smtClean="0"/>
              <a:t>Explain accommodations/supports needed</a:t>
            </a:r>
          </a:p>
          <a:p>
            <a:pPr>
              <a:buFont typeface="Wingdings" charset="2"/>
              <a:buChar char="u"/>
            </a:pPr>
            <a:endParaRPr lang="en-US" sz="2800" dirty="0"/>
          </a:p>
          <a:p>
            <a:pPr>
              <a:buFont typeface="Wingdings" charset="2"/>
              <a:buChar char="u"/>
            </a:pPr>
            <a:r>
              <a:rPr lang="en-US" sz="2800" dirty="0"/>
              <a:t>D</a:t>
            </a:r>
            <a:r>
              <a:rPr lang="en-US" sz="2800" dirty="0" smtClean="0"/>
              <a:t>iscuss options, negotiate</a:t>
            </a:r>
          </a:p>
          <a:p>
            <a:pPr>
              <a:buFont typeface="Wingdings" charset="2"/>
              <a:buChar char="u"/>
            </a:pPr>
            <a:endParaRPr lang="en-US" dirty="0"/>
          </a:p>
          <a:p>
            <a:pPr>
              <a:buFont typeface="Wingdings" charset="2"/>
              <a:buChar char="u"/>
            </a:pP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3476626"/>
            <a:ext cx="812800" cy="609600"/>
          </a:xfrm>
          <a:prstGeom prst="rect">
            <a:avLst/>
          </a:prstGeom>
        </p:spPr>
      </p:pic>
    </p:spTree>
    <p:extLst>
      <p:ext uri="{BB962C8B-B14F-4D97-AF65-F5344CB8AC3E}">
        <p14:creationId xmlns:p14="http://schemas.microsoft.com/office/powerpoint/2010/main" val="814704360"/>
      </p:ext>
    </p:extLst>
  </p:cSld>
  <p:clrMapOvr>
    <a:masterClrMapping/>
  </p:clrMapOvr>
  <mc:AlternateContent xmlns:mc="http://schemas.openxmlformats.org/markup-compatibility/2006" xmlns:p14="http://schemas.microsoft.com/office/powerpoint/2010/main">
    <mc:Choice Requires="p14">
      <p:transition spd="slow" p14:dur="2000" advTm="54408"/>
    </mc:Choice>
    <mc:Fallback xmlns="">
      <p:transition xmlns:p14="http://schemas.microsoft.com/office/powerpoint/2010/main" spd="slow" advTm="5440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20.2|2.6|32.4|20.4|11.5"/>
</p:tagLst>
</file>

<file path=ppt/tags/tag2.xml><?xml version="1.0" encoding="utf-8"?>
<p:tagLst xmlns:a="http://schemas.openxmlformats.org/drawingml/2006/main" xmlns:r="http://schemas.openxmlformats.org/officeDocument/2006/relationships" xmlns:p="http://schemas.openxmlformats.org/presentationml/2006/main">
  <p:tag name="TIMING" val="|1.3|8.3|6.5|8.1|43.4|23.8"/>
</p:tagLst>
</file>

<file path=ppt/theme/theme1.xml><?xml version="1.0" encoding="utf-8"?>
<a:theme xmlns:a="http://schemas.openxmlformats.org/drawingml/2006/main" name="VDEI Main Title Slide">
  <a:themeElements>
    <a:clrScheme name="VDEI Colours 1">
      <a:dk1>
        <a:srgbClr val="606060"/>
      </a:dk1>
      <a:lt1>
        <a:srgbClr val="FFFFFF"/>
      </a:lt1>
      <a:dk2>
        <a:srgbClr val="EF4123"/>
      </a:dk2>
      <a:lt2>
        <a:srgbClr val="FFFFFF"/>
      </a:lt2>
      <a:accent1>
        <a:srgbClr val="EF4123"/>
      </a:accent1>
      <a:accent2>
        <a:srgbClr val="B22F16"/>
      </a:accent2>
      <a:accent3>
        <a:srgbClr val="606060"/>
      </a:accent3>
      <a:accent4>
        <a:srgbClr val="E27262"/>
      </a:accent4>
      <a:accent5>
        <a:srgbClr val="F47521"/>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ection Slide 1">
  <a:themeElements>
    <a:clrScheme name="VDEI Colours 1">
      <a:dk1>
        <a:srgbClr val="606060"/>
      </a:dk1>
      <a:lt1>
        <a:srgbClr val="FFFFFF"/>
      </a:lt1>
      <a:dk2>
        <a:srgbClr val="EF4123"/>
      </a:dk2>
      <a:lt2>
        <a:srgbClr val="FFFFFF"/>
      </a:lt2>
      <a:accent1>
        <a:srgbClr val="EF4123"/>
      </a:accent1>
      <a:accent2>
        <a:srgbClr val="B22F16"/>
      </a:accent2>
      <a:accent3>
        <a:srgbClr val="606060"/>
      </a:accent3>
      <a:accent4>
        <a:srgbClr val="E27262"/>
      </a:accent4>
      <a:accent5>
        <a:srgbClr val="F47521"/>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ection Slide 2">
  <a:themeElements>
    <a:clrScheme name="VDEI Colours 1">
      <a:dk1>
        <a:srgbClr val="606060"/>
      </a:dk1>
      <a:lt1>
        <a:srgbClr val="FFFFFF"/>
      </a:lt1>
      <a:dk2>
        <a:srgbClr val="EF4123"/>
      </a:dk2>
      <a:lt2>
        <a:srgbClr val="FFFFFF"/>
      </a:lt2>
      <a:accent1>
        <a:srgbClr val="EF4123"/>
      </a:accent1>
      <a:accent2>
        <a:srgbClr val="B22F16"/>
      </a:accent2>
      <a:accent3>
        <a:srgbClr val="606060"/>
      </a:accent3>
      <a:accent4>
        <a:srgbClr val="E27262"/>
      </a:accent4>
      <a:accent5>
        <a:srgbClr val="F47521"/>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VDEI Text Ribbon bottom right">
  <a:themeElements>
    <a:clrScheme name="VDEI Colours 1">
      <a:dk1>
        <a:srgbClr val="606060"/>
      </a:dk1>
      <a:lt1>
        <a:srgbClr val="FFFFFF"/>
      </a:lt1>
      <a:dk2>
        <a:srgbClr val="EF4123"/>
      </a:dk2>
      <a:lt2>
        <a:srgbClr val="FFFFFF"/>
      </a:lt2>
      <a:accent1>
        <a:srgbClr val="EF4123"/>
      </a:accent1>
      <a:accent2>
        <a:srgbClr val="B22F16"/>
      </a:accent2>
      <a:accent3>
        <a:srgbClr val="606060"/>
      </a:accent3>
      <a:accent4>
        <a:srgbClr val="E27262"/>
      </a:accent4>
      <a:accent5>
        <a:srgbClr val="F47521"/>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VDEI Text NO Ribbon">
  <a:themeElements>
    <a:clrScheme name="VDEI Colours 1">
      <a:dk1>
        <a:srgbClr val="606060"/>
      </a:dk1>
      <a:lt1>
        <a:srgbClr val="FFFFFF"/>
      </a:lt1>
      <a:dk2>
        <a:srgbClr val="EF4123"/>
      </a:dk2>
      <a:lt2>
        <a:srgbClr val="FFFFFF"/>
      </a:lt2>
      <a:accent1>
        <a:srgbClr val="EF4123"/>
      </a:accent1>
      <a:accent2>
        <a:srgbClr val="B22F16"/>
      </a:accent2>
      <a:accent3>
        <a:srgbClr val="606060"/>
      </a:accent3>
      <a:accent4>
        <a:srgbClr val="E27262"/>
      </a:accent4>
      <a:accent5>
        <a:srgbClr val="F47521"/>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e32acbc-2b23-4cb0-8478-fcee7d05ee32">
      <Terms xmlns="http://schemas.microsoft.com/office/infopath/2007/PartnerControls"/>
    </lcf76f155ced4ddcb4097134ff3c332f>
    <TaxCatchAll xmlns="9fc8724d-89cc-402b-bbe0-7965213496a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543586189B5034CA46E01477DA710B1" ma:contentTypeVersion="1" ma:contentTypeDescription="Create a new document." ma:contentTypeScope="" ma:versionID="05755bd356f989c4e49970be2d97b1e0">
  <xsd:schema xmlns:xsd="http://www.w3.org/2001/XMLSchema" xmlns:xs="http://www.w3.org/2001/XMLSchema" xmlns:p="http://schemas.microsoft.com/office/2006/metadata/properties" xmlns:ns1="http://schemas.microsoft.com/sharepoint/v3" xmlns:ns2="5d14890a-c71e-44f0-a7b4-775c357eb01c" targetNamespace="http://schemas.microsoft.com/office/2006/metadata/properties" ma:root="true" ma:fieldsID="921a5e4c17d15224d4625d502c1abaa0" ns1:_="" ns2:_="">
    <xsd:import namespace="http://schemas.microsoft.com/sharepoint/v3"/>
    <xsd:import namespace="5d14890a-c71e-44f0-a7b4-775c357eb01c"/>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d14890a-c71e-44f0-a7b4-775c357eb01c"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ct:contentTypeSchema xmlns:ct="http://schemas.microsoft.com/office/2006/metadata/contentType" xmlns:ma="http://schemas.microsoft.com/office/2006/metadata/properties/metaAttributes" ct:_="" ma:_="" ma:contentTypeName="Document" ma:contentTypeID="0x0101007A90F5FAE742D5478D917EE70B12AABF" ma:contentTypeVersion="15" ma:contentTypeDescription="Create a new document." ma:contentTypeScope="" ma:versionID="5bfb064b3746dd9a2f9d7ca8ab96a7ff">
  <xsd:schema xmlns:xsd="http://www.w3.org/2001/XMLSchema" xmlns:xs="http://www.w3.org/2001/XMLSchema" xmlns:p="http://schemas.microsoft.com/office/2006/metadata/properties" xmlns:ns2="de32acbc-2b23-4cb0-8478-fcee7d05ee32" xmlns:ns3="9fc8724d-89cc-402b-bbe0-7965213496a8" targetNamespace="http://schemas.microsoft.com/office/2006/metadata/properties" ma:root="true" ma:fieldsID="816a78cae2d44f0f71e3271cb5477d81" ns2:_="" ns3:_="">
    <xsd:import namespace="de32acbc-2b23-4cb0-8478-fcee7d05ee32"/>
    <xsd:import namespace="9fc8724d-89cc-402b-bbe0-7965213496a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3:SharedWithUsers" minOccurs="0"/>
                <xsd:element ref="ns3:SharedWithDetails"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32acbc-2b23-4cb0-8478-fcee7d05ee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ecc9ec28-b5bd-4f0a-bc79-a98376c03a48"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c8724d-89cc-402b-bbe0-7965213496a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4fda89a7-951f-4011-bc72-bc57ea0d0449}" ma:internalName="TaxCatchAll" ma:showField="CatchAllData" ma:web="9fc8724d-89cc-402b-bbe0-7965213496a8">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F5AAD3-D9ED-44F9-9EE2-15F8660A195B}"/>
</file>

<file path=customXml/itemProps2.xml><?xml version="1.0" encoding="utf-8"?>
<ds:datastoreItem xmlns:ds="http://schemas.openxmlformats.org/officeDocument/2006/customXml" ds:itemID="{5966EA57-1E77-4F3A-9BC6-5B5F646A7AF0}"/>
</file>

<file path=customXml/itemProps3.xml><?xml version="1.0" encoding="utf-8"?>
<ds:datastoreItem xmlns:ds="http://schemas.openxmlformats.org/officeDocument/2006/customXml" ds:itemID="{EEFA711C-0D8A-499E-8C72-75117FE0232A}"/>
</file>

<file path=customXml/itemProps4.xml><?xml version="1.0" encoding="utf-8"?>
<ds:datastoreItem xmlns:ds="http://schemas.openxmlformats.org/officeDocument/2006/customXml" ds:itemID="{CC4AED88-641C-4018-B33A-ED48E80D10A9}"/>
</file>

<file path=docProps/app.xml><?xml version="1.0" encoding="utf-8"?>
<Properties xmlns="http://schemas.openxmlformats.org/officeDocument/2006/extended-properties" xmlns:vt="http://schemas.openxmlformats.org/officeDocument/2006/docPropsVTypes">
  <Template/>
  <TotalTime>948</TotalTime>
  <Words>2328</Words>
  <Application>Microsoft Macintosh PowerPoint</Application>
  <PresentationFormat>On-screen Show (16:9)</PresentationFormat>
  <Paragraphs>182</Paragraphs>
  <Slides>13</Slides>
  <Notes>13</Notes>
  <HiddenSlides>0</HiddenSlides>
  <MMClips>13</MMClips>
  <ScaleCrop>false</ScaleCrop>
  <HeadingPairs>
    <vt:vector size="4" baseType="variant">
      <vt:variant>
        <vt:lpstr>Theme</vt:lpstr>
      </vt:variant>
      <vt:variant>
        <vt:i4>5</vt:i4>
      </vt:variant>
      <vt:variant>
        <vt:lpstr>Slide Titles</vt:lpstr>
      </vt:variant>
      <vt:variant>
        <vt:i4>13</vt:i4>
      </vt:variant>
    </vt:vector>
  </HeadingPairs>
  <TitlesOfParts>
    <vt:vector size="18" baseType="lpstr">
      <vt:lpstr>VDEI Main Title Slide</vt:lpstr>
      <vt:lpstr>Section Slide 1</vt:lpstr>
      <vt:lpstr>Section Slide 2</vt:lpstr>
      <vt:lpstr>VDEI Text Ribbon bottom right</vt:lpstr>
      <vt:lpstr>1_VDEI Text NO Ribbon</vt:lpstr>
      <vt:lpstr>SUPpORTING adolescents who are deaf or hard of hearing IN Transition TO POST-SCHOOL EDUCATION &amp; EMPLOYMENT</vt:lpstr>
      <vt:lpstr>Part 2  </vt:lpstr>
      <vt:lpstr>Transition model for D/HH students</vt:lpstr>
      <vt:lpstr>Self-determination skills for D/HH students</vt:lpstr>
      <vt:lpstr>Self-advocacy skills</vt:lpstr>
      <vt:lpstr>Self-advocacy skills (cont.)</vt:lpstr>
      <vt:lpstr>Self-disclosure - why</vt:lpstr>
      <vt:lpstr>Self-disclosure - when</vt:lpstr>
      <vt:lpstr>Self-disclosure - how</vt:lpstr>
      <vt:lpstr>Transition studies D/HH students - USA</vt:lpstr>
      <vt:lpstr>Australian study D/HH secondary  students  </vt:lpstr>
      <vt:lpstr>Australian study D/HH secondary  students (cont.)</vt:lpstr>
      <vt:lpstr>Students’ concerns &amp; experiences</vt:lpstr>
    </vt:vector>
  </TitlesOfParts>
  <Company>Seamer 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Brent Seamer</dc:creator>
  <cp:lastModifiedBy>Renee Punch</cp:lastModifiedBy>
  <cp:revision>37</cp:revision>
  <cp:lastPrinted>2015-04-30T23:46:38Z</cp:lastPrinted>
  <dcterms:created xsi:type="dcterms:W3CDTF">2014-10-06T11:05:17Z</dcterms:created>
  <dcterms:modified xsi:type="dcterms:W3CDTF">2015-10-20T06:16:10Z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0x0101007A90F5FAE742D5478D917EE70B12AABF</vt:lpwstr>
  </property>
  <property fmtid="{D5CDD505-2E9C-101B-9397-08002B2CF9AE}" pid="3" name="_dlc_DocIdItemGuid">
    <vt:lpwstr>96ad4b20-6d4c-4f95-a73e-b91ab945279c</vt:lpwstr>
  </property>
</Properties>
</file>