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wma" ContentType="audio/unknown"/>
  <Default Extension="rels" ContentType="application/vnd.openxmlformats-package.relationships+xml"/>
  <Default Extension="xml" ContentType="application/xml"/>
  <Default Extension="jpg" ContentType="image/jpeg"/>
  <Override PartName="/ppt/slides/slide13.xml" ContentType="application/vnd.openxmlformats-officedocument.presentationml.slide+xml"/>
  <Override PartName="/ppt/presentation.xml" ContentType="application/vnd.openxmlformats-officedocument.presentationml.presentation.main+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1"/>
    <p:sldMasterId id="2147483738" r:id="rId2"/>
    <p:sldMasterId id="2147483723" r:id="rId3"/>
    <p:sldMasterId id="2147483730" r:id="rId4"/>
  </p:sldMasterIdLst>
  <p:notesMasterIdLst>
    <p:notesMasterId r:id="rId18"/>
  </p:notesMasterIdLst>
  <p:handoutMasterIdLst>
    <p:handoutMasterId r:id="rId19"/>
  </p:handoutMasterIdLst>
  <p:sldIdLst>
    <p:sldId id="267" r:id="rId5"/>
    <p:sldId id="272" r:id="rId6"/>
    <p:sldId id="273" r:id="rId7"/>
    <p:sldId id="274" r:id="rId8"/>
    <p:sldId id="275" r:id="rId9"/>
    <p:sldId id="285" r:id="rId10"/>
    <p:sldId id="277" r:id="rId11"/>
    <p:sldId id="278" r:id="rId12"/>
    <p:sldId id="279" r:id="rId13"/>
    <p:sldId id="280" r:id="rId14"/>
    <p:sldId id="281" r:id="rId15"/>
    <p:sldId id="282" r:id="rId16"/>
    <p:sldId id="283"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E2DAFC-E2B2-4899-A46E-CA7A8BF0096A}">
          <p14:sldIdLst>
            <p14:sldId id="267"/>
            <p14:sldId id="272"/>
            <p14:sldId id="273"/>
            <p14:sldId id="274"/>
            <p14:sldId id="275"/>
            <p14:sldId id="285"/>
            <p14:sldId id="277"/>
            <p14:sldId id="278"/>
            <p14:sldId id="279"/>
            <p14:sldId id="280"/>
            <p14:sldId id="281"/>
            <p14:sldId id="282"/>
            <p14:sldId id="28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9" autoAdjust="0"/>
    <p:restoredTop sz="70308" autoAdjust="0"/>
  </p:normalViewPr>
  <p:slideViewPr>
    <p:cSldViewPr snapToGrid="0" snapToObjects="1">
      <p:cViewPr>
        <p:scale>
          <a:sx n="100" d="100"/>
          <a:sy n="100" d="100"/>
        </p:scale>
        <p:origin x="-3456" y="-45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8" Type="http://schemas.openxmlformats.org/officeDocument/2006/relationships/slide" Target="slides/slide4.xml"/><Relationship Id="rId26" Type="http://schemas.openxmlformats.org/officeDocument/2006/relationships/customXml" Target="../customXml/item2.xml"/><Relationship Id="rId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7" Type="http://schemas.openxmlformats.org/officeDocument/2006/relationships/slide" Target="slides/slide3.xml"/><Relationship Id="rId25" Type="http://schemas.openxmlformats.org/officeDocument/2006/relationships/customXml" Target="../customXml/item1.xml"/><Relationship Id="rId20" Type="http://schemas.openxmlformats.org/officeDocument/2006/relationships/printerSettings" Target="printerSettings/printerSettings1.bin"/><Relationship Id="rId16" Type="http://schemas.openxmlformats.org/officeDocument/2006/relationships/slide" Target="slides/slide12.xml"/><Relationship Id="rId2" Type="http://schemas.openxmlformats.org/officeDocument/2006/relationships/slideMaster" Target="slideMasters/slideMaster2.xml"/><Relationship Id="rId24" Type="http://schemas.openxmlformats.org/officeDocument/2006/relationships/tableStyles" Target="tableStyles.xml"/><Relationship Id="rId11"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theme" Target="theme/theme1.xml"/><Relationship Id="rId15" Type="http://schemas.openxmlformats.org/officeDocument/2006/relationships/slide" Target="slides/slide11.xml"/><Relationship Id="rId5" Type="http://schemas.openxmlformats.org/officeDocument/2006/relationships/slide" Target="slides/slide1.xml"/><Relationship Id="rId28"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handoutMaster" Target="handoutMasters/handoutMaster1.xml"/><Relationship Id="rId9" Type="http://schemas.openxmlformats.org/officeDocument/2006/relationships/slide" Target="slides/slide5.xml"/><Relationship Id="rId22" Type="http://schemas.openxmlformats.org/officeDocument/2006/relationships/viewProps" Target="viewProps.xml"/><Relationship Id="rId14" Type="http://schemas.openxmlformats.org/officeDocument/2006/relationships/slide" Target="slides/slide10.xml"/><Relationship Id="rId4"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085026-7EE5-F245-A532-47BEB5D47CB2}" type="datetimeFigureOut">
              <a:rPr lang="en-US" smtClean="0"/>
              <a:t>20/10/15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C0E943-9B65-1048-83B0-56AB78101C02}" type="slidenum">
              <a:rPr lang="en-US" smtClean="0"/>
              <a:t>‹#›</a:t>
            </a:fld>
            <a:endParaRPr lang="en-US"/>
          </a:p>
        </p:txBody>
      </p:sp>
    </p:spTree>
    <p:extLst>
      <p:ext uri="{BB962C8B-B14F-4D97-AF65-F5344CB8AC3E}">
        <p14:creationId xmlns:p14="http://schemas.microsoft.com/office/powerpoint/2010/main" val="2033603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C11DAB-35B6-A648-9C8C-7E377AD431B1}" type="datetimeFigureOut">
              <a:rPr lang="en-US" smtClean="0"/>
              <a:t>20/10/15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7AF66-F2BC-9747-A286-05AD70626471}" type="slidenum">
              <a:rPr lang="en-US" smtClean="0"/>
              <a:t>‹#›</a:t>
            </a:fld>
            <a:endParaRPr lang="en-US"/>
          </a:p>
        </p:txBody>
      </p:sp>
    </p:spTree>
    <p:extLst>
      <p:ext uri="{BB962C8B-B14F-4D97-AF65-F5344CB8AC3E}">
        <p14:creationId xmlns:p14="http://schemas.microsoft.com/office/powerpoint/2010/main" val="22715904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r>
            <a:br>
              <a:rPr lang="en-US" dirty="0"/>
            </a:br>
            <a:r>
              <a:rPr lang="en-US" dirty="0" smtClean="0"/>
              <a:t>Welcome to this narrated PowerPoint, which is designed specifically for careers</a:t>
            </a:r>
            <a:r>
              <a:rPr lang="en-US" baseline="0" dirty="0" smtClean="0"/>
              <a:t> personnel in schools - anyone who works with students in career preparation and planning. It’s for both those personnel working in schools that have a unit or facility for students who are deaf or hard of hearing and for those in schools where there may only occasionally be a student with hearing loss. </a:t>
            </a:r>
          </a:p>
          <a:p>
            <a:r>
              <a:rPr lang="en-US" baseline="0" dirty="0" smtClean="0"/>
              <a:t> </a:t>
            </a:r>
          </a:p>
          <a:p>
            <a:r>
              <a:rPr lang="en-US" baseline="0" dirty="0" smtClean="0"/>
              <a:t>Students who are deaf or hard of hearing are a diverse population. They may have any degree of permanent hearing loss, from mild to profound. Some students will use spoken language only to communicate, others will use sign language (</a:t>
            </a:r>
            <a:r>
              <a:rPr lang="en-US" baseline="0" dirty="0" err="1" smtClean="0"/>
              <a:t>Auslan</a:t>
            </a:r>
            <a:r>
              <a:rPr lang="en-US" baseline="0" dirty="0" smtClean="0"/>
              <a:t>) as well or predominantly.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Overall, this presentation is about how schools can support these young people to successfully transition to post-school employment and education and to</a:t>
            </a:r>
            <a:r>
              <a:rPr lang="en-US" sz="1200" baseline="0" dirty="0" smtClean="0"/>
              <a:t> have the best opportunities to reach their potential in their post-school life. It draws on recent international and Australian research, including my own research. </a:t>
            </a:r>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1</a:t>
            </a:fld>
            <a:endParaRPr lang="en-US"/>
          </a:p>
        </p:txBody>
      </p:sp>
    </p:spTree>
    <p:extLst>
      <p:ext uri="{BB962C8B-B14F-4D97-AF65-F5344CB8AC3E}">
        <p14:creationId xmlns:p14="http://schemas.microsoft.com/office/powerpoint/2010/main" val="225181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130175"/>
            <a:ext cx="6096000" cy="3429000"/>
          </a:xfrm>
        </p:spPr>
      </p:sp>
      <p:sp>
        <p:nvSpPr>
          <p:cNvPr id="3" name="Notes Placeholder 2"/>
          <p:cNvSpPr>
            <a:spLocks noGrp="1"/>
          </p:cNvSpPr>
          <p:nvPr>
            <p:ph type="body" idx="1"/>
          </p:nvPr>
        </p:nvSpPr>
        <p:spPr>
          <a:xfrm>
            <a:off x="685800" y="3846862"/>
            <a:ext cx="5486400" cy="4611338"/>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89100" rtl="0" eaLnBrk="1" fontAlgn="auto" latinLnBrk="0" hangingPunct="1">
              <a:lnSpc>
                <a:spcPct val="100000"/>
              </a:lnSpc>
              <a:spcBef>
                <a:spcPts val="0"/>
              </a:spcBef>
              <a:spcAft>
                <a:spcPts val="0"/>
              </a:spcAft>
              <a:buClrTx/>
              <a:buSzTx/>
              <a:buFontTx/>
              <a:buNone/>
              <a:tabLst/>
              <a:defRPr/>
            </a:pPr>
            <a:r>
              <a:rPr lang="en-US" sz="1400" baseline="0" dirty="0" smtClean="0"/>
              <a:t>In considering how young people with hearing loss can be best prepared for the post-school challenges they’re likely to face, it’s helpful to draw on what’s been found to be effective in supporting the transition from school for students with disabilities in general. In last few decades </a:t>
            </a:r>
            <a:r>
              <a:rPr lang="en-US" sz="1400" dirty="0" smtClean="0"/>
              <a:t>there’s been a lot of research</a:t>
            </a:r>
            <a:r>
              <a:rPr lang="en-US" sz="1400" baseline="0" dirty="0" smtClean="0"/>
              <a:t> into the in-school practices that contribute to the successful</a:t>
            </a:r>
            <a:r>
              <a:rPr lang="en-US" sz="1400" dirty="0" smtClean="0"/>
              <a:t> transition</a:t>
            </a:r>
            <a:r>
              <a:rPr lang="en-US" sz="1400" baseline="0" dirty="0" smtClean="0"/>
              <a:t> of students with disabilities, and the findings are largely consistent with </a:t>
            </a:r>
            <a:r>
              <a:rPr lang="en-US" sz="1400" dirty="0" smtClean="0"/>
              <a:t>a </a:t>
            </a:r>
            <a:r>
              <a:rPr lang="en-US" sz="1400" baseline="0" dirty="0" smtClean="0"/>
              <a:t>model, or taxonomy, of transition practices developed by Paula Kohler in the 1990s. </a:t>
            </a:r>
            <a:r>
              <a:rPr lang="en-AU" sz="1400" kern="1200" dirty="0" smtClean="0">
                <a:solidFill>
                  <a:schemeClr val="tx1"/>
                </a:solidFill>
                <a:effectLst/>
              </a:rPr>
              <a:t>This taxonomy is now endorsed as the gold standard for transition.</a:t>
            </a:r>
          </a:p>
          <a:p>
            <a:pPr>
              <a:buFont typeface="Wingdings" charset="2"/>
              <a:buNone/>
            </a:pPr>
            <a:r>
              <a:rPr lang="en-AU" sz="1400" dirty="0" smtClean="0"/>
              <a:t>The categories</a:t>
            </a:r>
            <a:r>
              <a:rPr lang="en-AU" sz="1400" baseline="0" dirty="0" smtClean="0"/>
              <a:t> of transition practices that have been found to be most important come under five areas. The first is s</a:t>
            </a:r>
            <a:r>
              <a:rPr lang="en-AU" sz="1400" dirty="0" smtClean="0"/>
              <a:t>tudent-focused planning, in which the </a:t>
            </a:r>
            <a:r>
              <a:rPr lang="en-AU" sz="1400" kern="1200" dirty="0" smtClean="0">
                <a:solidFill>
                  <a:schemeClr val="tx1"/>
                </a:solidFill>
                <a:effectLst/>
                <a:latin typeface="+mn-lt"/>
                <a:ea typeface="+mn-ea"/>
                <a:cs typeface="+mn-cs"/>
              </a:rPr>
              <a:t>student with a disability is actively involved in setting post-school goals and evaluating their progress towards meeting those goals</a:t>
            </a:r>
            <a:endParaRPr lang="en-AU" sz="1400" dirty="0" smtClean="0"/>
          </a:p>
          <a:p>
            <a:pPr>
              <a:buFont typeface="Wingdings" charset="2"/>
              <a:buNone/>
            </a:pPr>
            <a:r>
              <a:rPr lang="en-AU" sz="1400" dirty="0" smtClean="0"/>
              <a:t>The second is</a:t>
            </a:r>
            <a:r>
              <a:rPr lang="en-AU" sz="1400" baseline="0" dirty="0" smtClean="0"/>
              <a:t> s</a:t>
            </a:r>
            <a:r>
              <a:rPr lang="en-AU" sz="1400" dirty="0" smtClean="0"/>
              <a:t>tudent</a:t>
            </a:r>
            <a:r>
              <a:rPr lang="en-AU" sz="1400" baseline="0" dirty="0" smtClean="0"/>
              <a:t> </a:t>
            </a:r>
            <a:r>
              <a:rPr lang="en-AU" sz="1400" dirty="0" smtClean="0"/>
              <a:t>development, and</a:t>
            </a:r>
            <a:r>
              <a:rPr lang="en-AU" sz="1400" baseline="0" dirty="0" smtClean="0"/>
              <a:t> I’ll come back to that in a moment. </a:t>
            </a:r>
            <a:r>
              <a:rPr lang="en-AU" sz="1400" kern="1200" baseline="0" dirty="0" smtClean="0">
                <a:solidFill>
                  <a:schemeClr val="tx1"/>
                </a:solidFill>
                <a:effectLst/>
              </a:rPr>
              <a:t>The third is </a:t>
            </a:r>
            <a:r>
              <a:rPr lang="en-AU" sz="1400" kern="1200" dirty="0" smtClean="0">
                <a:solidFill>
                  <a:schemeClr val="tx1"/>
                </a:solidFill>
                <a:effectLst/>
              </a:rPr>
              <a:t>Family involvement</a:t>
            </a:r>
            <a:r>
              <a:rPr lang="en-AU" sz="1400" kern="1200" baseline="0" dirty="0" smtClean="0">
                <a:solidFill>
                  <a:schemeClr val="tx1"/>
                </a:solidFill>
                <a:effectLst/>
              </a:rPr>
              <a:t> -t</a:t>
            </a:r>
            <a:r>
              <a:rPr lang="en-AU" sz="1400" kern="1200" dirty="0" smtClean="0">
                <a:solidFill>
                  <a:schemeClr val="tx1"/>
                </a:solidFill>
                <a:effectLst/>
              </a:rPr>
              <a:t>he education, empowerment, and involvement of families in the transition process is a key practice for improving the post-school outcomes for of a student with a disability.</a:t>
            </a:r>
            <a:r>
              <a:rPr lang="en-AU" sz="1400" kern="1200" baseline="0" dirty="0" smtClean="0">
                <a:solidFill>
                  <a:schemeClr val="tx1"/>
                </a:solidFill>
                <a:effectLst/>
              </a:rPr>
              <a:t> </a:t>
            </a:r>
            <a:endParaRPr lang="en-AU" sz="1400" dirty="0" smtClean="0"/>
          </a:p>
          <a:p>
            <a:pPr lvl="0">
              <a:buFont typeface="Wingdings" charset="2"/>
              <a:buNone/>
            </a:pPr>
            <a:r>
              <a:rPr lang="en-AU" sz="1400" dirty="0" smtClean="0"/>
              <a:t>Interagency collaboration refers</a:t>
            </a:r>
            <a:r>
              <a:rPr lang="en-AU" sz="1400" baseline="0" dirty="0" smtClean="0"/>
              <a:t> to l</a:t>
            </a:r>
            <a:r>
              <a:rPr lang="en-AU" sz="1400" dirty="0" smtClean="0"/>
              <a:t>inks with agencies and local employers to establish work experience placements,</a:t>
            </a:r>
            <a:r>
              <a:rPr lang="en-AU" sz="1400" baseline="0" dirty="0" smtClean="0"/>
              <a:t> and </a:t>
            </a:r>
            <a:r>
              <a:rPr lang="en-AU" sz="1400" dirty="0" smtClean="0"/>
              <a:t>with agencies offering employment services,</a:t>
            </a:r>
            <a:r>
              <a:rPr lang="en-AU" sz="1400" baseline="0" dirty="0" smtClean="0"/>
              <a:t> and with </a:t>
            </a:r>
            <a:r>
              <a:rPr lang="en-AU" sz="1400" dirty="0" smtClean="0"/>
              <a:t>disability offices in</a:t>
            </a:r>
            <a:r>
              <a:rPr lang="en-AU" sz="1400" baseline="0" dirty="0" smtClean="0"/>
              <a:t> </a:t>
            </a:r>
            <a:r>
              <a:rPr lang="en-AU" sz="1400" dirty="0" smtClean="0"/>
              <a:t>universities and colleges.</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AU" sz="1400" dirty="0" smtClean="0"/>
              <a:t>And finally, program structure</a:t>
            </a:r>
            <a:r>
              <a:rPr lang="en-AU" sz="1400" baseline="0" dirty="0" smtClean="0"/>
              <a:t> has to do with the </a:t>
            </a:r>
            <a:r>
              <a:rPr lang="en-AU" sz="1400" kern="1200" baseline="0" dirty="0" smtClean="0">
                <a:solidFill>
                  <a:schemeClr val="tx1"/>
                </a:solidFill>
                <a:effectLst/>
                <a:latin typeface="+mn-lt"/>
                <a:ea typeface="+mn-ea"/>
                <a:cs typeface="+mn-cs"/>
              </a:rPr>
              <a:t>p</a:t>
            </a:r>
            <a:r>
              <a:rPr lang="en-AU" sz="1400" kern="1200" dirty="0" smtClean="0">
                <a:solidFill>
                  <a:schemeClr val="tx1"/>
                </a:solidFill>
                <a:effectLst/>
                <a:latin typeface="+mn-lt"/>
                <a:ea typeface="+mn-ea"/>
                <a:cs typeface="+mn-cs"/>
              </a:rPr>
              <a:t>olicy and planning level, resource allocation and human resource development in transition.</a:t>
            </a:r>
            <a:r>
              <a:rPr lang="en-AU" sz="1400" kern="1200" baseline="0" dirty="0" smtClean="0">
                <a:solidFill>
                  <a:schemeClr val="tx1"/>
                </a:solidFill>
                <a:effectLst/>
                <a:latin typeface="+mn-lt"/>
                <a:ea typeface="+mn-ea"/>
                <a:cs typeface="+mn-cs"/>
              </a:rPr>
              <a:t> I’m going to talk a bit more about student development, because that is an area that is particularly important.</a:t>
            </a:r>
            <a:endParaRPr lang="en-AU" sz="1400" kern="1200" dirty="0" smtClean="0">
              <a:solidFill>
                <a:schemeClr val="tx1"/>
              </a:solidFill>
              <a:effectLst/>
              <a:latin typeface="+mn-lt"/>
              <a:ea typeface="+mn-ea"/>
              <a:cs typeface="+mn-cs"/>
            </a:endParaRPr>
          </a:p>
          <a:p>
            <a:pPr>
              <a:buFont typeface="Wingdings" charset="2"/>
              <a:buNone/>
            </a:pPr>
            <a:endParaRPr lang="en-AU" sz="1400" dirty="0" smtClean="0"/>
          </a:p>
          <a:p>
            <a:endParaRPr lang="en-US" sz="1400" baseline="0" dirty="0" smtClean="0"/>
          </a:p>
        </p:txBody>
      </p:sp>
      <p:sp>
        <p:nvSpPr>
          <p:cNvPr id="4" name="Slide Number Placeholder 3"/>
          <p:cNvSpPr>
            <a:spLocks noGrp="1"/>
          </p:cNvSpPr>
          <p:nvPr>
            <p:ph type="sldNum" sz="quarter" idx="10"/>
          </p:nvPr>
        </p:nvSpPr>
        <p:spPr/>
        <p:txBody>
          <a:bodyPr/>
          <a:lstStyle/>
          <a:p>
            <a:fld id="{8DB1343D-CB0F-1A47-8482-FE1972023963}" type="slidenum">
              <a:rPr lang="en-US" smtClean="0"/>
              <a:t>10</a:t>
            </a:fld>
            <a:endParaRPr lang="en-US"/>
          </a:p>
        </p:txBody>
      </p:sp>
    </p:spTree>
    <p:extLst>
      <p:ext uri="{BB962C8B-B14F-4D97-AF65-F5344CB8AC3E}">
        <p14:creationId xmlns:p14="http://schemas.microsoft.com/office/powerpoint/2010/main" val="237081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685800"/>
            <a:ext cx="5016500" cy="2822575"/>
          </a:xfrm>
        </p:spPr>
      </p:sp>
      <p:sp>
        <p:nvSpPr>
          <p:cNvPr id="3" name="Notes Placeholder 2"/>
          <p:cNvSpPr>
            <a:spLocks noGrp="1"/>
          </p:cNvSpPr>
          <p:nvPr>
            <p:ph type="body" idx="1"/>
          </p:nvPr>
        </p:nvSpPr>
        <p:spPr>
          <a:xfrm>
            <a:off x="599497" y="3896179"/>
            <a:ext cx="5486400" cy="4648290"/>
          </a:xfrm>
        </p:spPr>
        <p:txBody>
          <a:bodyPr/>
          <a:lstStyle/>
          <a:p>
            <a:r>
              <a:rPr lang="en-AU" sz="1200" kern="1200" dirty="0" smtClean="0">
                <a:solidFill>
                  <a:schemeClr val="tx1"/>
                </a:solidFill>
                <a:effectLst/>
                <a:latin typeface="+mn-lt"/>
                <a:ea typeface="+mn-ea"/>
                <a:cs typeface="+mn-cs"/>
              </a:rPr>
              <a:t>Student development covers a</a:t>
            </a:r>
            <a:r>
              <a:rPr lang="en-AU" sz="1200" kern="1200" baseline="0" dirty="0" smtClean="0">
                <a:solidFill>
                  <a:schemeClr val="tx1"/>
                </a:solidFill>
                <a:effectLst/>
                <a:latin typeface="+mn-lt"/>
                <a:ea typeface="+mn-ea"/>
                <a:cs typeface="+mn-cs"/>
              </a:rPr>
              <a:t> number of areas in which the student with a disability needs to have experience or instruction. All of these are associated with positive post-school outcomes.</a:t>
            </a:r>
          </a:p>
          <a:p>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600" dirty="0" smtClean="0"/>
              <a:t>And self-determination</a:t>
            </a:r>
            <a:r>
              <a:rPr lang="en-AU" sz="1600" baseline="0" dirty="0" smtClean="0"/>
              <a:t> is increasingly being seen as critical </a:t>
            </a:r>
            <a:r>
              <a:rPr lang="en-AU" sz="1600" kern="1200" dirty="0" smtClean="0">
                <a:solidFill>
                  <a:schemeClr val="tx1"/>
                </a:solidFill>
                <a:effectLst/>
              </a:rPr>
              <a:t>to successful post-school outcomes of students</a:t>
            </a:r>
            <a:r>
              <a:rPr lang="en-AU" sz="1600" b="1" kern="1200" dirty="0" smtClean="0">
                <a:solidFill>
                  <a:schemeClr val="tx1"/>
                </a:solidFill>
                <a:effectLst/>
              </a:rPr>
              <a:t> </a:t>
            </a:r>
            <a:r>
              <a:rPr lang="en-AU" sz="1600" b="0" kern="1200" dirty="0" smtClean="0">
                <a:solidFill>
                  <a:schemeClr val="tx1"/>
                </a:solidFill>
                <a:effectLst/>
              </a:rPr>
              <a:t>with and without </a:t>
            </a:r>
            <a:r>
              <a:rPr lang="en-AU" sz="1600" kern="1200" dirty="0" smtClean="0">
                <a:solidFill>
                  <a:schemeClr val="tx1"/>
                </a:solidFill>
                <a:effectLst/>
              </a:rPr>
              <a:t>disabilities.</a:t>
            </a:r>
            <a:endParaRPr lang="en-AU" sz="1600" dirty="0" smtClean="0"/>
          </a:p>
          <a:p>
            <a:endParaRPr lang="en-US" sz="16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US" sz="1600" baseline="0" dirty="0" smtClean="0"/>
          </a:p>
        </p:txBody>
      </p:sp>
      <p:sp>
        <p:nvSpPr>
          <p:cNvPr id="4" name="Slide Number Placeholder 3"/>
          <p:cNvSpPr>
            <a:spLocks noGrp="1"/>
          </p:cNvSpPr>
          <p:nvPr>
            <p:ph type="sldNum" sz="quarter" idx="10"/>
          </p:nvPr>
        </p:nvSpPr>
        <p:spPr/>
        <p:txBody>
          <a:bodyPr/>
          <a:lstStyle/>
          <a:p>
            <a:fld id="{D86A1CA5-E4E3-F049-8270-BD348A6DEEEF}" type="slidenum">
              <a:rPr lang="en-US" smtClean="0"/>
              <a:t>11</a:t>
            </a:fld>
            <a:endParaRPr lang="en-US"/>
          </a:p>
        </p:txBody>
      </p:sp>
    </p:spTree>
    <p:extLst>
      <p:ext uri="{BB962C8B-B14F-4D97-AF65-F5344CB8AC3E}">
        <p14:creationId xmlns:p14="http://schemas.microsoft.com/office/powerpoint/2010/main" val="261942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endParaRPr lang="en-AU" sz="1400" dirty="0" smtClean="0"/>
          </a:p>
          <a:p>
            <a:pPr marL="0" marR="0" indent="0" algn="l" defTabSz="489100" rtl="0" eaLnBrk="1" fontAlgn="auto" latinLnBrk="0" hangingPunct="1">
              <a:lnSpc>
                <a:spcPct val="100000"/>
              </a:lnSpc>
              <a:spcBef>
                <a:spcPts val="0"/>
              </a:spcBef>
              <a:spcAft>
                <a:spcPts val="0"/>
              </a:spcAft>
              <a:buClrTx/>
              <a:buSzTx/>
              <a:buFontTx/>
              <a:buNone/>
              <a:tabLst/>
              <a:defRPr/>
            </a:pPr>
            <a:r>
              <a:rPr lang="en-AU" sz="1400" u="none" kern="1200" baseline="0" dirty="0" smtClean="0">
                <a:solidFill>
                  <a:schemeClr val="tx1"/>
                </a:solidFill>
                <a:effectLst/>
              </a:rPr>
              <a:t>Self-determination is defined as </a:t>
            </a:r>
            <a:r>
              <a:rPr lang="en-AU" sz="1400" dirty="0" smtClean="0">
                <a:solidFill>
                  <a:schemeClr val="tx2"/>
                </a:solidFill>
              </a:rPr>
              <a:t>a combination of skills, knowledge, and beliefs that enable a person to engage in goal-directed, self-regulated, autonomous behaviour.</a:t>
            </a:r>
          </a:p>
          <a:p>
            <a:pPr marL="0" marR="0" indent="0" algn="l" defTabSz="489100" rtl="0" eaLnBrk="1" fontAlgn="auto" latinLnBrk="0" hangingPunct="1">
              <a:lnSpc>
                <a:spcPct val="100000"/>
              </a:lnSpc>
              <a:spcBef>
                <a:spcPts val="0"/>
              </a:spcBef>
              <a:spcAft>
                <a:spcPts val="0"/>
              </a:spcAft>
              <a:buClrTx/>
              <a:buSzTx/>
              <a:buFontTx/>
              <a:buNone/>
              <a:tabLst/>
              <a:defRPr/>
            </a:pPr>
            <a:endParaRPr lang="en-AU" sz="1400" kern="1200" baseline="0" dirty="0" smtClean="0">
              <a:solidFill>
                <a:schemeClr val="tx1"/>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400" kern="1200" baseline="0" dirty="0" smtClean="0">
                <a:solidFill>
                  <a:schemeClr val="tx1"/>
                </a:solidFill>
                <a:effectLst/>
              </a:rPr>
              <a:t>B</a:t>
            </a:r>
            <a:r>
              <a:rPr lang="en-AU" sz="1400" i="0" dirty="0" smtClean="0"/>
              <a:t>ecoming self-determined is a</a:t>
            </a:r>
            <a:r>
              <a:rPr lang="en-AU" sz="1400" i="0" baseline="0" dirty="0" smtClean="0"/>
              <a:t> </a:t>
            </a:r>
            <a:r>
              <a:rPr lang="en-AU" sz="1400" i="0" dirty="0" smtClean="0"/>
              <a:t>developmental task, but it’s not considered automatic</a:t>
            </a:r>
            <a:r>
              <a:rPr lang="en-AU" sz="1400" i="0" baseline="0" dirty="0" smtClean="0"/>
              <a:t> –</a:t>
            </a:r>
            <a:r>
              <a:rPr lang="en-AU" sz="1400" i="0" dirty="0" smtClean="0"/>
              <a:t> intentional intervention efforts may</a:t>
            </a:r>
            <a:r>
              <a:rPr lang="en-AU" sz="1400" i="0" baseline="0" dirty="0" smtClean="0"/>
              <a:t> be needed</a:t>
            </a:r>
            <a:r>
              <a:rPr lang="en-AU" sz="1400" dirty="0" smtClean="0"/>
              <a:t>. </a:t>
            </a:r>
            <a:r>
              <a:rPr lang="en-AU" sz="1400" baseline="0" dirty="0" smtClean="0"/>
              <a:t> There are a </a:t>
            </a:r>
            <a:r>
              <a:rPr lang="en-AU" sz="1400" u="none" kern="1200" baseline="0" dirty="0" smtClean="0">
                <a:solidFill>
                  <a:schemeClr val="tx1"/>
                </a:solidFill>
                <a:effectLst/>
              </a:rPr>
              <a:t>number of classroom-based instructional packages in Self-Determination; </a:t>
            </a:r>
            <a:r>
              <a:rPr lang="en-AU" sz="1400" u="none" kern="1200" baseline="0" dirty="0" smtClean="0">
                <a:solidFill>
                  <a:schemeClr val="tx1"/>
                </a:solidFill>
                <a:effectLst/>
                <a:latin typeface="+mn-lt"/>
                <a:ea typeface="+mn-ea"/>
                <a:cs typeface="+mn-cs"/>
              </a:rPr>
              <a:t>i</a:t>
            </a:r>
            <a:r>
              <a:rPr lang="en-AU" sz="1400" u="none" kern="1200" dirty="0" smtClean="0">
                <a:solidFill>
                  <a:schemeClr val="tx1"/>
                </a:solidFill>
                <a:effectLst/>
                <a:latin typeface="+mn-lt"/>
                <a:ea typeface="+mn-ea"/>
                <a:cs typeface="+mn-cs"/>
              </a:rPr>
              <a:t>deally it’s infused into general curriculum.</a:t>
            </a:r>
            <a:endParaRPr lang="en-AU" sz="1400" u="sng" kern="1200" dirty="0" smtClean="0">
              <a:solidFill>
                <a:schemeClr val="tx1"/>
              </a:solidFill>
              <a:effectLst/>
              <a:latin typeface="+mn-lt"/>
              <a:ea typeface="+mn-ea"/>
              <a:cs typeface="+mn-cs"/>
            </a:endParaRPr>
          </a:p>
          <a:p>
            <a:endParaRPr lang="en-AU" sz="1200" u="sng"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B1343D-CB0F-1A47-8482-FE1972023963}" type="slidenum">
              <a:rPr lang="en-US" smtClean="0"/>
              <a:t>12</a:t>
            </a:fld>
            <a:endParaRPr lang="en-US" dirty="0"/>
          </a:p>
        </p:txBody>
      </p:sp>
    </p:spTree>
    <p:extLst>
      <p:ext uri="{BB962C8B-B14F-4D97-AF65-F5344CB8AC3E}">
        <p14:creationId xmlns:p14="http://schemas.microsoft.com/office/powerpoint/2010/main" val="659401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6200"/>
            <a:ext cx="5197475" cy="2924175"/>
          </a:xfrm>
        </p:spPr>
      </p:sp>
      <p:sp>
        <p:nvSpPr>
          <p:cNvPr id="3" name="Notes Placeholder 2"/>
          <p:cNvSpPr>
            <a:spLocks noGrp="1"/>
          </p:cNvSpPr>
          <p:nvPr>
            <p:ph type="body" idx="1"/>
          </p:nvPr>
        </p:nvSpPr>
        <p:spPr>
          <a:xfrm>
            <a:off x="685800" y="2959124"/>
            <a:ext cx="5486400" cy="5918781"/>
          </a:xfrm>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endParaRPr lang="en-AU" sz="1400" u="none" kern="1200" baseline="0" dirty="0" smtClean="0">
              <a:solidFill>
                <a:schemeClr val="tx1"/>
              </a:solidFill>
              <a:effectLst/>
              <a:latin typeface="+mn-lt"/>
              <a:ea typeface="+mn-ea"/>
              <a:cs typeface="+mn-cs"/>
            </a:endParaRPr>
          </a:p>
          <a:p>
            <a:r>
              <a:rPr lang="en-AU" sz="1400" kern="1200" dirty="0" smtClean="0">
                <a:solidFill>
                  <a:schemeClr val="tx1"/>
                </a:solidFill>
                <a:effectLst/>
                <a:latin typeface="+mn-lt"/>
                <a:ea typeface="+mn-ea"/>
                <a:cs typeface="+mn-cs"/>
              </a:rPr>
              <a:t>Self-determination involves skills and behaviours including goal-setting, decision-making, problem-solving, assertiveness, self-awareness, and self-advocacy. </a:t>
            </a:r>
            <a:r>
              <a:rPr lang="en-US" sz="1400" baseline="0" dirty="0" smtClean="0"/>
              <a:t>Self-awareness involves </a:t>
            </a:r>
            <a:r>
              <a:rPr lang="en-AU" sz="1400" kern="1200" baseline="0" dirty="0" smtClean="0">
                <a:solidFill>
                  <a:schemeClr val="tx1"/>
                </a:solidFill>
                <a:effectLst/>
                <a:latin typeface="+mn-lt"/>
                <a:ea typeface="+mn-ea"/>
                <a:cs typeface="+mn-cs"/>
              </a:rPr>
              <a:t>an accurate self-appraisal of strengths, abilities, support needs, and responsibilities.</a:t>
            </a:r>
            <a:r>
              <a:rPr lang="en-AU" sz="1400" kern="120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For young people who are D/HH, the skills of </a:t>
            </a:r>
            <a:r>
              <a:rPr lang="en-AU" sz="1400" kern="1200" dirty="0" smtClean="0">
                <a:solidFill>
                  <a:schemeClr val="tx1"/>
                </a:solidFill>
                <a:effectLst/>
                <a:latin typeface="+mn-lt"/>
                <a:ea typeface="+mn-ea"/>
                <a:cs typeface="+mn-cs"/>
              </a:rPr>
              <a:t>self-determination and self-advocacy, including when and how to disclose their hearing loss and to request accommodations, are of major importance,</a:t>
            </a:r>
            <a:r>
              <a:rPr lang="en-AU" sz="1400" kern="1200" baseline="0" dirty="0" smtClean="0">
                <a:solidFill>
                  <a:schemeClr val="tx1"/>
                </a:solidFill>
                <a:effectLst/>
                <a:latin typeface="+mn-lt"/>
                <a:ea typeface="+mn-ea"/>
                <a:cs typeface="+mn-cs"/>
              </a:rPr>
              <a:t> and I’ll talk more about them next, in Part 2 of the presentation. </a:t>
            </a:r>
            <a:endParaRPr lang="en-AU" sz="1400" kern="1200" dirty="0" smtClean="0">
              <a:solidFill>
                <a:schemeClr val="tx1"/>
              </a:solidFill>
              <a:effectLst/>
              <a:latin typeface="+mn-lt"/>
              <a:ea typeface="+mn-ea"/>
              <a:cs typeface="+mn-cs"/>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600" u="none" kern="1200" baseline="0" dirty="0" smtClean="0">
              <a:solidFill>
                <a:schemeClr val="tx1"/>
              </a:solidFill>
              <a:effectLst/>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600" u="none" kern="1200" baseline="0" dirty="0" smtClean="0">
              <a:solidFill>
                <a:schemeClr val="tx1"/>
              </a:solidFill>
              <a:effectLst/>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600" u="none" kern="1200" baseline="0" dirty="0" smtClean="0">
              <a:solidFill>
                <a:schemeClr val="tx1"/>
              </a:solidFill>
              <a:effectLst/>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600" u="none" kern="1200" baseline="0" dirty="0" smtClean="0">
              <a:solidFill>
                <a:schemeClr val="tx1"/>
              </a:solidFill>
              <a:effectLst/>
            </a:endParaRPr>
          </a:p>
        </p:txBody>
      </p:sp>
      <p:sp>
        <p:nvSpPr>
          <p:cNvPr id="4" name="Slide Number Placeholder 3"/>
          <p:cNvSpPr>
            <a:spLocks noGrp="1"/>
          </p:cNvSpPr>
          <p:nvPr>
            <p:ph type="sldNum" sz="quarter" idx="10"/>
          </p:nvPr>
        </p:nvSpPr>
        <p:spPr/>
        <p:txBody>
          <a:bodyPr/>
          <a:lstStyle/>
          <a:p>
            <a:fld id="{8DB1343D-CB0F-1A47-8482-FE1972023963}" type="slidenum">
              <a:rPr lang="en-US" smtClean="0"/>
              <a:t>13</a:t>
            </a:fld>
            <a:endParaRPr lang="en-US" dirty="0"/>
          </a:p>
        </p:txBody>
      </p:sp>
    </p:spTree>
    <p:extLst>
      <p:ext uri="{BB962C8B-B14F-4D97-AF65-F5344CB8AC3E}">
        <p14:creationId xmlns:p14="http://schemas.microsoft.com/office/powerpoint/2010/main" val="323879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presentation is divided into four parts, with each one about 15 minutes long. First, we’ll look at why we need to focus specifically on transition for students who are deaf or hard of hearing. And what some of the particular challenges are for these young people as they go through adolescence. After some general information about hearing loss and adolescence, I’ll discuss the evidence-based practices in transition for students with disabilities in general, and how these can guide best practice in transition with D/HH students.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In the second part I’ll present a model for transition planning and preparation for D/HH students, and talk about the self-advocacy skills and self-disclosure decisions that these students need to master. And a little about what we know of the experiences of D/HH students in their transition preparation and planning and what needs might remain for D/HH school-leavers.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Part 3 will focus on employment, and Part 4 on post-school education.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D86A1CA5-E4E3-F049-8270-BD348A6DEEEF}" type="slidenum">
              <a:rPr lang="en-US" smtClean="0"/>
              <a:t>2</a:t>
            </a:fld>
            <a:endParaRPr lang="en-US"/>
          </a:p>
        </p:txBody>
      </p:sp>
    </p:spTree>
    <p:extLst>
      <p:ext uri="{BB962C8B-B14F-4D97-AF65-F5344CB8AC3E}">
        <p14:creationId xmlns:p14="http://schemas.microsoft.com/office/powerpoint/2010/main" val="202151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So why do we</a:t>
            </a:r>
            <a:r>
              <a:rPr lang="en-AU" sz="1200" kern="1200" baseline="0" dirty="0" smtClean="0">
                <a:solidFill>
                  <a:schemeClr val="tx1"/>
                </a:solidFill>
                <a:effectLst/>
                <a:latin typeface="+mn-lt"/>
                <a:ea typeface="+mn-ea"/>
                <a:cs typeface="+mn-cs"/>
              </a:rPr>
              <a:t> need to think specifically about transition for students with hearing loss? Well, first of all, w</a:t>
            </a:r>
            <a:r>
              <a:rPr lang="en-AU" sz="1200" kern="1200" dirty="0" smtClean="0">
                <a:solidFill>
                  <a:schemeClr val="tx1"/>
                </a:solidFill>
                <a:effectLst/>
                <a:latin typeface="+mn-lt"/>
                <a:ea typeface="+mn-ea"/>
                <a:cs typeface="+mn-cs"/>
              </a:rPr>
              <a:t>hile there are many DHH individuals who have achieved success in a wide variety of occupations and careers</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DHH people continue</a:t>
            </a:r>
            <a:r>
              <a:rPr lang="en-AU" sz="1200" kern="1200" baseline="0" dirty="0" smtClean="0">
                <a:solidFill>
                  <a:schemeClr val="tx1"/>
                </a:solidFill>
                <a:effectLst/>
                <a:latin typeface="+mn-lt"/>
                <a:ea typeface="+mn-ea"/>
                <a:cs typeface="+mn-cs"/>
              </a:rPr>
              <a:t> to</a:t>
            </a:r>
            <a:r>
              <a:rPr lang="en-AU" sz="1200" kern="1200" dirty="0" smtClean="0">
                <a:solidFill>
                  <a:schemeClr val="tx1"/>
                </a:solidFill>
                <a:effectLst/>
                <a:latin typeface="+mn-lt"/>
                <a:ea typeface="+mn-ea"/>
                <a:cs typeface="+mn-cs"/>
              </a:rPr>
              <a:t> have higher rates of unemployment and underemployment and lower income levels than people without hearing loss. In recent years, especially the last 2 decades, there have </a:t>
            </a:r>
            <a:r>
              <a:rPr lang="en-AU" sz="1200" i="0" kern="1200" baseline="0" dirty="0" smtClean="0">
                <a:solidFill>
                  <a:schemeClr val="tx1"/>
                </a:solidFill>
                <a:effectLst/>
                <a:latin typeface="+mn-lt"/>
                <a:ea typeface="+mn-ea"/>
                <a:cs typeface="+mn-cs"/>
              </a:rPr>
              <a:t>been </a:t>
            </a:r>
            <a:r>
              <a:rPr lang="en-AU" sz="1200" kern="1200" dirty="0" smtClean="0">
                <a:solidFill>
                  <a:schemeClr val="tx1"/>
                </a:solidFill>
                <a:effectLst/>
              </a:rPr>
              <a:t>social, technological, and legislative changes</a:t>
            </a:r>
            <a:r>
              <a:rPr lang="en-AU" sz="1200" kern="1200" baseline="0" dirty="0" smtClean="0">
                <a:solidFill>
                  <a:schemeClr val="tx1"/>
                </a:solidFill>
                <a:effectLst/>
              </a:rPr>
              <a:t> that have </a:t>
            </a:r>
            <a:r>
              <a:rPr lang="en-AU" sz="1200" kern="1200" dirty="0" smtClean="0">
                <a:solidFill>
                  <a:schemeClr val="tx1"/>
                </a:solidFill>
                <a:effectLst/>
              </a:rPr>
              <a:t>improved opportunities for people with hearing loss.</a:t>
            </a:r>
            <a:r>
              <a:rPr lang="en-AU" sz="1200" kern="1200" baseline="0" dirty="0" smtClean="0">
                <a:solidFill>
                  <a:schemeClr val="tx1"/>
                </a:solidFill>
                <a:effectLst/>
              </a:rPr>
              <a:t> </a:t>
            </a:r>
            <a:r>
              <a:rPr lang="en-AU" sz="1200" kern="1200" baseline="0" dirty="0" smtClean="0">
                <a:solidFill>
                  <a:schemeClr val="tx1"/>
                </a:solidFill>
                <a:effectLst/>
                <a:latin typeface="+mn-lt"/>
                <a:ea typeface="+mn-ea"/>
                <a:cs typeface="+mn-cs"/>
              </a:rPr>
              <a:t>At the same time t</a:t>
            </a:r>
            <a:r>
              <a:rPr lang="en-AU" sz="1200" kern="1200" dirty="0" smtClean="0">
                <a:solidFill>
                  <a:schemeClr val="tx1"/>
                </a:solidFill>
                <a:effectLst/>
                <a:latin typeface="+mn-lt"/>
                <a:ea typeface="+mn-ea"/>
                <a:cs typeface="+mn-cs"/>
              </a:rPr>
              <a:t>here have been changes in the labour market and the world of work.  For</a:t>
            </a:r>
            <a:r>
              <a:rPr lang="en-AU" sz="1200" kern="1200" baseline="0" dirty="0" smtClean="0">
                <a:solidFill>
                  <a:schemeClr val="tx1"/>
                </a:solidFill>
                <a:effectLst/>
                <a:latin typeface="+mn-lt"/>
                <a:ea typeface="+mn-ea"/>
                <a:cs typeface="+mn-cs"/>
              </a:rPr>
              <a:t> example, the</a:t>
            </a:r>
            <a:r>
              <a:rPr lang="en-AU" sz="1200" kern="1200" dirty="0" smtClean="0">
                <a:solidFill>
                  <a:schemeClr val="tx1"/>
                </a:solidFill>
                <a:effectLst/>
                <a:latin typeface="+mn-lt"/>
                <a:ea typeface="+mn-ea"/>
                <a:cs typeface="+mn-cs"/>
              </a:rPr>
              <a:t> continuing trends towards greater mobility in the workforce and to more casual, freelance, and contract work mean people need</a:t>
            </a:r>
            <a:r>
              <a:rPr lang="en-AU" sz="1200" kern="1200" baseline="0" dirty="0" smtClean="0">
                <a:solidFill>
                  <a:schemeClr val="tx1"/>
                </a:solidFill>
                <a:effectLst/>
                <a:latin typeface="+mn-lt"/>
                <a:ea typeface="+mn-ea"/>
                <a:cs typeface="+mn-cs"/>
              </a:rPr>
              <a:t> a range of</a:t>
            </a:r>
            <a:r>
              <a:rPr lang="en-AU" sz="1200" kern="1200" dirty="0" smtClean="0">
                <a:solidFill>
                  <a:schemeClr val="tx1"/>
                </a:solidFill>
                <a:effectLst/>
                <a:latin typeface="+mn-lt"/>
                <a:ea typeface="+mn-ea"/>
                <a:cs typeface="+mn-cs"/>
              </a:rPr>
              <a:t> skills to manage their work-life, to seek new work and to promote themselves.</a:t>
            </a:r>
            <a:r>
              <a:rPr lang="en-AU" sz="1200" kern="1200" baseline="0" dirty="0" smtClean="0">
                <a:solidFill>
                  <a:schemeClr val="tx1"/>
                </a:solidFill>
                <a:effectLst/>
                <a:latin typeface="+mn-lt"/>
                <a:ea typeface="+mn-ea"/>
                <a:cs typeface="+mn-cs"/>
              </a:rPr>
              <a:t> This</a:t>
            </a:r>
            <a:r>
              <a:rPr lang="en-AU" sz="1200" kern="1200" dirty="0" smtClean="0">
                <a:solidFill>
                  <a:schemeClr val="tx1"/>
                </a:solidFill>
                <a:effectLst/>
                <a:latin typeface="+mn-lt"/>
                <a:ea typeface="+mn-ea"/>
                <a:cs typeface="+mn-cs"/>
              </a:rPr>
              <a:t> involves a range of communication abilities and skills that can be more challenging for DHH people.</a:t>
            </a:r>
            <a:r>
              <a:rPr lang="en-AU" dirty="0" smtClean="0">
                <a:effectLst/>
              </a:rPr>
              <a:t> </a:t>
            </a:r>
            <a:endParaRPr lang="en-AU" sz="12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Postsecondary graduation decreases employment and earnings gap between DHH people</a:t>
            </a:r>
            <a:r>
              <a:rPr lang="en-US" baseline="0" dirty="0" smtClean="0">
                <a:solidFill>
                  <a:schemeClr val="tx1"/>
                </a:solidFill>
              </a:rPr>
              <a:t> and the general population. </a:t>
            </a:r>
            <a:r>
              <a:rPr lang="en-US" baseline="0" dirty="0" smtClean="0">
                <a:solidFill>
                  <a:schemeClr val="tx2"/>
                </a:solidFill>
              </a:rPr>
              <a:t>And DHH </a:t>
            </a:r>
            <a:r>
              <a:rPr lang="en-US" sz="1200" baseline="0" dirty="0" smtClean="0">
                <a:solidFill>
                  <a:schemeClr val="tx1"/>
                </a:solidFill>
              </a:rPr>
              <a:t>s</a:t>
            </a:r>
            <a:r>
              <a:rPr lang="en-US" sz="1200" baseline="0" dirty="0" smtClean="0"/>
              <a:t>tudents are entering university, and TAFE more than in the past. But, once there they are more at risk of non-completion of courses than students in general.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 </a:t>
            </a:r>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3</a:t>
            </a:fld>
            <a:endParaRPr lang="en-US"/>
          </a:p>
        </p:txBody>
      </p:sp>
    </p:spTree>
    <p:extLst>
      <p:ext uri="{BB962C8B-B14F-4D97-AF65-F5344CB8AC3E}">
        <p14:creationId xmlns:p14="http://schemas.microsoft.com/office/powerpoint/2010/main" val="2021519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Most people with hearing loss will encounter daily challenges and barriers, both environmental and attitudinal. Mostly, these are not insurmountable. </a:t>
            </a:r>
            <a:r>
              <a:rPr lang="en-US" dirty="0" smtClean="0">
                <a:solidFill>
                  <a:schemeClr val="tx2"/>
                </a:solidFill>
              </a:rPr>
              <a:t>But the obstacles encountered can cause D/HH young people to disengage, to fail, to chop and change trying to find right environment.</a:t>
            </a:r>
            <a:r>
              <a:rPr lang="en-US" baseline="0" dirty="0" smtClean="0">
                <a:solidFill>
                  <a:schemeClr val="tx2"/>
                </a:solidFill>
              </a:rPr>
              <a:t> </a:t>
            </a:r>
            <a:r>
              <a:rPr lang="en-US" sz="1200" baseline="0" dirty="0" smtClean="0"/>
              <a:t>I’ve seen this in many young people I’ve </a:t>
            </a:r>
            <a:r>
              <a:rPr lang="en-US" sz="1200" baseline="0" dirty="0" err="1" smtClean="0"/>
              <a:t>counselled</a:t>
            </a:r>
            <a:r>
              <a:rPr lang="en-US" sz="1200" baseline="0" dirty="0" smtClean="0"/>
              <a:t> a few years after they’ve left school. </a:t>
            </a:r>
            <a:endParaRPr lang="en-AU"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Most</a:t>
            </a:r>
            <a:r>
              <a:rPr lang="en-US" sz="1200" dirty="0" smtClean="0"/>
              <a:t> will have been receiving </a:t>
            </a:r>
            <a:r>
              <a:rPr lang="en-US" sz="1200" dirty="0" err="1" smtClean="0"/>
              <a:t>specialised</a:t>
            </a:r>
            <a:r>
              <a:rPr lang="en-US" sz="1200" dirty="0" smtClean="0"/>
              <a:t> support in their primary and secondary schooling</a:t>
            </a:r>
            <a:r>
              <a:rPr lang="en-US" sz="1200" baseline="0" dirty="0" smtClean="0"/>
              <a:t>. Any supports or accommodations they’ve needed has come on the initiative of parents and educators. When they leave school, the  r</a:t>
            </a:r>
            <a:r>
              <a:rPr lang="en-US" sz="1200" dirty="0" smtClean="0"/>
              <a:t>esponsibility shifts, and as young adults they need take initiative and an active role seeking</a:t>
            </a:r>
            <a:r>
              <a:rPr lang="en-US" sz="1200" baseline="0" dirty="0" smtClean="0"/>
              <a:t> out appropriate</a:t>
            </a:r>
            <a:r>
              <a:rPr lang="en-US" sz="1200" dirty="0" smtClean="0"/>
              <a:t> supports and accommodations.</a:t>
            </a:r>
            <a:r>
              <a:rPr lang="en-US" sz="1200" baseline="0" dirty="0" smtClean="0"/>
              <a:t> They will </a:t>
            </a:r>
            <a:r>
              <a:rPr lang="en-AU" sz="1200" kern="1200" dirty="0" smtClean="0">
                <a:solidFill>
                  <a:schemeClr val="tx1"/>
                </a:solidFill>
                <a:effectLst/>
                <a:latin typeface="+mn-lt"/>
                <a:ea typeface="+mn-ea"/>
                <a:cs typeface="+mn-cs"/>
              </a:rPr>
              <a:t>need to advocate on their own behalf once they leave school and it’s important that</a:t>
            </a:r>
            <a:r>
              <a:rPr lang="en-AU" sz="1200" kern="1200" baseline="0" dirty="0" smtClean="0">
                <a:solidFill>
                  <a:schemeClr val="tx1"/>
                </a:solidFill>
                <a:effectLst/>
                <a:latin typeface="+mn-lt"/>
                <a:ea typeface="+mn-ea"/>
                <a:cs typeface="+mn-cs"/>
              </a:rPr>
              <a:t> they have</a:t>
            </a:r>
            <a:r>
              <a:rPr lang="en-AU" sz="1200" kern="1200" dirty="0" smtClean="0">
                <a:solidFill>
                  <a:schemeClr val="tx1"/>
                </a:solidFill>
                <a:effectLst/>
                <a:latin typeface="+mn-lt"/>
                <a:ea typeface="+mn-ea"/>
                <a:cs typeface="+mn-cs"/>
              </a:rPr>
              <a:t> well-developed self-advocacy skills if they’re going</a:t>
            </a:r>
            <a:r>
              <a:rPr lang="en-AU" sz="1200" kern="1200" baseline="0" dirty="0" smtClean="0">
                <a:solidFill>
                  <a:schemeClr val="tx1"/>
                </a:solidFill>
                <a:effectLst/>
                <a:latin typeface="+mn-lt"/>
                <a:ea typeface="+mn-ea"/>
                <a:cs typeface="+mn-cs"/>
              </a:rPr>
              <a:t> to be successful</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Some of the within-person factors that can impede the post-school achievement of children who have a congenital hearing loss, or one that occurs in the first two to three years of life, are related to difficulties in developing certain skills and competencies. For instance, some D/HH school-leavers will have language and literacy skill deficits. They may have experiential and conceptual knowledge gaps. Some young people</a:t>
            </a:r>
            <a:r>
              <a:rPr lang="en-AU" sz="1200" kern="1200" baseline="0" dirty="0" smtClean="0">
                <a:solidFill>
                  <a:schemeClr val="tx1"/>
                </a:solidFill>
                <a:effectLst/>
                <a:latin typeface="+mn-lt"/>
                <a:ea typeface="+mn-ea"/>
                <a:cs typeface="+mn-cs"/>
              </a:rPr>
              <a:t> with hearing loss have less ideas about careers and the world of work because they’ve had </a:t>
            </a:r>
            <a:r>
              <a:rPr lang="en-AU" sz="1200" kern="1200" dirty="0" smtClean="0">
                <a:solidFill>
                  <a:schemeClr val="tx1"/>
                </a:solidFill>
                <a:effectLst/>
                <a:latin typeface="+mn-lt"/>
                <a:ea typeface="+mn-ea"/>
                <a:cs typeface="+mn-cs"/>
              </a:rPr>
              <a:t>limited access to the sort of incidental learning that happens through overhearing others’ conversation.</a:t>
            </a:r>
          </a:p>
          <a:p>
            <a:r>
              <a:rPr lang="en-AU" sz="1200" kern="1200" dirty="0" smtClean="0">
                <a:solidFill>
                  <a:schemeClr val="tx1"/>
                </a:solidFill>
                <a:effectLst/>
                <a:latin typeface="+mn-lt"/>
                <a:ea typeface="+mn-ea"/>
                <a:cs typeface="+mn-cs"/>
              </a:rPr>
              <a:t>There is a need for specific transition planning and instruction that includes issues related to hearing loss</a:t>
            </a:r>
            <a:r>
              <a:rPr lang="en-US" sz="1200" kern="1200" dirty="0" smtClean="0">
                <a:solidFill>
                  <a:schemeClr val="tx1"/>
                </a:solidFill>
                <a:effectLst/>
                <a:latin typeface="+mn-lt"/>
                <a:ea typeface="+mn-ea"/>
                <a:cs typeface="+mn-cs"/>
              </a:rPr>
              <a:t>. Transition and career  programs for students without hearing loss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unlikely to be adequate in most cases.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ollaboration between teachers of the deaf and schools’ careers personnel is essential to ensure that D/HH students receive transition and career guidance that includes deafness-related issues.</a:t>
            </a: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4</a:t>
            </a:fld>
            <a:endParaRPr lang="en-US"/>
          </a:p>
        </p:txBody>
      </p:sp>
    </p:spTree>
    <p:extLst>
      <p:ext uri="{BB962C8B-B14F-4D97-AF65-F5344CB8AC3E}">
        <p14:creationId xmlns:p14="http://schemas.microsoft.com/office/powerpoint/2010/main" val="131932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I’ll just</a:t>
            </a:r>
            <a:r>
              <a:rPr lang="en-US" sz="1200" kern="1200" baseline="0" dirty="0" smtClean="0">
                <a:solidFill>
                  <a:schemeClr val="tx1"/>
                </a:solidFill>
                <a:latin typeface="+mn-lt"/>
                <a:ea typeface="+mn-ea"/>
                <a:cs typeface="+mn-cs"/>
              </a:rPr>
              <a:t> talk briefly about hearing loss; </a:t>
            </a:r>
            <a:r>
              <a:rPr lang="en-US" sz="1200" kern="1200" dirty="0" smtClean="0">
                <a:solidFill>
                  <a:schemeClr val="tx1"/>
                </a:solidFill>
                <a:latin typeface="+mn-lt"/>
                <a:ea typeface="+mn-ea"/>
                <a:cs typeface="+mn-cs"/>
              </a:rPr>
              <a:t>This diagram shows both the loudness and frequency (pitch) of various everyday sounds. Going from top to bottom is increasing in volume and going from left to right is increasing in pitch. The diagram indicates the loudness and pitch of different </a:t>
            </a:r>
            <a:r>
              <a:rPr lang="en-US" sz="1200" kern="1200" baseline="0" dirty="0" smtClean="0">
                <a:solidFill>
                  <a:schemeClr val="tx1"/>
                </a:solidFill>
                <a:latin typeface="+mn-lt"/>
                <a:ea typeface="+mn-ea"/>
                <a:cs typeface="+mn-cs"/>
              </a:rPr>
              <a:t>sounds, and also shows where the different speech sounds lie.  </a:t>
            </a:r>
            <a:r>
              <a:rPr lang="en-US" sz="1200" kern="1200" dirty="0" smtClean="0">
                <a:solidFill>
                  <a:schemeClr val="tx1"/>
                </a:solidFill>
                <a:latin typeface="+mn-lt"/>
                <a:ea typeface="+mn-ea"/>
                <a:cs typeface="+mn-cs"/>
              </a:rPr>
              <a:t>When hearing ability is measured, the quietest sounds that an individual can hear (hearing threshold) are plotted </a:t>
            </a:r>
            <a:r>
              <a:rPr lang="en-US" sz="1200" kern="1200" baseline="0" dirty="0" smtClean="0">
                <a:solidFill>
                  <a:schemeClr val="tx1"/>
                </a:solidFill>
                <a:latin typeface="+mn-lt"/>
                <a:ea typeface="+mn-ea"/>
                <a:cs typeface="+mn-cs"/>
              </a:rPr>
              <a:t>on an audio</a:t>
            </a:r>
            <a:r>
              <a:rPr lang="en-US" sz="1200" kern="1200" dirty="0" smtClean="0">
                <a:solidFill>
                  <a:schemeClr val="tx1"/>
                </a:solidFill>
                <a:latin typeface="+mn-lt"/>
                <a:ea typeface="+mn-ea"/>
                <a:cs typeface="+mn-cs"/>
              </a:rPr>
              <a:t>gram like</a:t>
            </a:r>
            <a:r>
              <a:rPr lang="en-US" sz="1200" kern="1200" baseline="0" dirty="0" smtClean="0">
                <a:solidFill>
                  <a:schemeClr val="tx1"/>
                </a:solidFill>
                <a:latin typeface="+mn-lt"/>
                <a:ea typeface="+mn-ea"/>
                <a:cs typeface="+mn-cs"/>
              </a:rPr>
              <a:t> this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different levels of hearing loss can be seen on the right hand side in the diagram.</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Sounds that lie above (quieter than) the hearing threshold cannot be heard by that individual person when not using a hearing aid.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important to remember that hearing aids make sounds louder for the child but they don’t restore normal hearing. Hearing aids make all sounds louder, including background noise. They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work most effectively in quiet environments and at distances of one to two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metres</a:t>
            </a:r>
            <a:r>
              <a:rPr lang="en-US" sz="1200" kern="1200" dirty="0" smtClean="0">
                <a:solidFill>
                  <a:schemeClr val="tx1"/>
                </a:solidFill>
                <a:latin typeface="+mn-lt"/>
                <a:ea typeface="+mn-ea"/>
                <a:cs typeface="+mn-cs"/>
              </a:rPr>
              <a:t>. Even with hearing aids, a child with moderate</a:t>
            </a:r>
            <a:r>
              <a:rPr lang="en-US" sz="1200" kern="1200" baseline="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severe hearing loss will</a:t>
            </a:r>
            <a:r>
              <a:rPr lang="en-US" sz="1200" kern="1200" baseline="0" dirty="0" smtClean="0">
                <a:solidFill>
                  <a:schemeClr val="tx1"/>
                </a:solidFill>
                <a:latin typeface="+mn-lt"/>
                <a:ea typeface="+mn-ea"/>
                <a:cs typeface="+mn-cs"/>
              </a:rPr>
              <a:t> usually</a:t>
            </a:r>
            <a:r>
              <a:rPr lang="en-US" sz="1200" kern="1200" dirty="0" smtClean="0">
                <a:solidFill>
                  <a:schemeClr val="tx1"/>
                </a:solidFill>
                <a:latin typeface="+mn-lt"/>
                <a:ea typeface="+mn-ea"/>
                <a:cs typeface="+mn-cs"/>
              </a:rPr>
              <a:t> need to rely on contextual clues and lip-reading. The level of concentration required to for this is difficult to maintain over long periods of time.</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Specifically, people with hearing</a:t>
            </a:r>
            <a:r>
              <a:rPr lang="en-US" sz="1200" kern="1200" baseline="0" dirty="0" smtClean="0">
                <a:solidFill>
                  <a:schemeClr val="tx1"/>
                </a:solidFill>
                <a:effectLst/>
                <a:latin typeface="+mn-lt"/>
                <a:ea typeface="+mn-ea"/>
                <a:cs typeface="+mn-cs"/>
              </a:rPr>
              <a:t> loss </a:t>
            </a:r>
            <a:r>
              <a:rPr lang="en-US" sz="1200" kern="1200" dirty="0" smtClean="0">
                <a:solidFill>
                  <a:schemeClr val="tx1"/>
                </a:solidFill>
                <a:effectLst/>
                <a:latin typeface="+mn-lt"/>
                <a:ea typeface="+mn-ea"/>
                <a:cs typeface="+mn-cs"/>
              </a:rPr>
              <a:t>experience a loss of clarity of speech sounds, as well as loss of volume. They may miss subtle differences between similar words, they may be unable to separate speech from background noise,  and they may unable to tell where a sound is coming from. </a:t>
            </a:r>
            <a:endParaRPr lang="en-US" dirty="0" smtClean="0"/>
          </a:p>
          <a:p>
            <a:endParaRPr lang="en-US" dirty="0"/>
          </a:p>
        </p:txBody>
      </p:sp>
      <p:sp>
        <p:nvSpPr>
          <p:cNvPr id="4" name="Slide Number Placeholder 3"/>
          <p:cNvSpPr>
            <a:spLocks noGrp="1"/>
          </p:cNvSpPr>
          <p:nvPr>
            <p:ph type="sldNum" sz="quarter" idx="10"/>
          </p:nvPr>
        </p:nvSpPr>
        <p:spPr/>
        <p:txBody>
          <a:bodyPr/>
          <a:lstStyle/>
          <a:p>
            <a:fld id="{EC3895B4-2DEC-5646-9D06-93BF314DBC1B}" type="slidenum">
              <a:rPr lang="en-US" smtClean="0"/>
              <a:t>5</a:t>
            </a:fld>
            <a:endParaRPr lang="en-US"/>
          </a:p>
        </p:txBody>
      </p:sp>
    </p:spTree>
    <p:extLst>
      <p:ext uri="{BB962C8B-B14F-4D97-AF65-F5344CB8AC3E}">
        <p14:creationId xmlns:p14="http://schemas.microsoft.com/office/powerpoint/2010/main" val="424502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395288"/>
            <a:ext cx="6156325" cy="3463925"/>
          </a:xfrm>
        </p:spPr>
      </p:sp>
      <p:sp>
        <p:nvSpPr>
          <p:cNvPr id="3" name="Notes Placeholder 2"/>
          <p:cNvSpPr>
            <a:spLocks noGrp="1"/>
          </p:cNvSpPr>
          <p:nvPr>
            <p:ph type="body" idx="1"/>
          </p:nvPr>
        </p:nvSpPr>
        <p:spPr>
          <a:xfrm>
            <a:off x="685800" y="3859191"/>
            <a:ext cx="5486400" cy="5005850"/>
          </a:xfrm>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r>
              <a:rPr lang="en-US" sz="1400" baseline="0" dirty="0" smtClean="0"/>
              <a:t>So young people will have varying levels of hearing loss, and someone with a mild hearing loss will face different challenges than someone with a profound loss. However, even mild hearing loss presents challenges and affects children’s educational and social development. </a:t>
            </a:r>
            <a:endParaRPr lang="en-AU" sz="1400" kern="1200" dirty="0" smtClean="0">
              <a:solidFill>
                <a:schemeClr val="tx1"/>
              </a:solidFill>
              <a:effectLst/>
              <a:latin typeface="+mn-lt"/>
              <a:ea typeface="+mn-ea"/>
              <a:cs typeface="+mn-cs"/>
            </a:endParaRPr>
          </a:p>
          <a:p>
            <a:pPr marL="0" marR="0" lvl="0" indent="0" algn="l" defTabSz="489100" rtl="0" eaLnBrk="1" fontAlgn="auto" latinLnBrk="0" hangingPunct="1">
              <a:lnSpc>
                <a:spcPct val="100000"/>
              </a:lnSpc>
              <a:spcBef>
                <a:spcPts val="0"/>
              </a:spcBef>
              <a:spcAft>
                <a:spcPts val="0"/>
              </a:spcAft>
              <a:buClrTx/>
              <a:buSzTx/>
              <a:buFontTx/>
              <a:buNone/>
              <a:tabLst/>
              <a:defRPr/>
            </a:pPr>
            <a:r>
              <a:rPr lang="en-AU" sz="1400" kern="1200" dirty="0" smtClean="0">
                <a:solidFill>
                  <a:schemeClr val="tx1"/>
                </a:solidFill>
                <a:effectLst/>
                <a:latin typeface="+mn-lt"/>
                <a:ea typeface="+mn-ea"/>
                <a:cs typeface="+mn-cs"/>
              </a:rPr>
              <a:t>Today, the majority of infants and young children with severe to profound </a:t>
            </a:r>
            <a:r>
              <a:rPr lang="en-AU" sz="1400" kern="1200" dirty="0" err="1" smtClean="0">
                <a:solidFill>
                  <a:schemeClr val="tx1"/>
                </a:solidFill>
                <a:effectLst/>
                <a:latin typeface="+mn-lt"/>
                <a:ea typeface="+mn-ea"/>
                <a:cs typeface="+mn-cs"/>
              </a:rPr>
              <a:t>sensorineural</a:t>
            </a:r>
            <a:r>
              <a:rPr lang="en-AU" sz="1400" kern="1200" dirty="0" smtClean="0">
                <a:solidFill>
                  <a:schemeClr val="tx1"/>
                </a:solidFill>
                <a:effectLst/>
                <a:latin typeface="+mn-lt"/>
                <a:ea typeface="+mn-ea"/>
                <a:cs typeface="+mn-cs"/>
              </a:rPr>
              <a:t> hearing loss are having cochlear implants</a:t>
            </a:r>
            <a:r>
              <a:rPr lang="en-AU" sz="1400" kern="1200" baseline="0" dirty="0" smtClean="0">
                <a:solidFill>
                  <a:schemeClr val="tx1"/>
                </a:solidFill>
                <a:effectLst/>
                <a:latin typeface="+mn-lt"/>
                <a:ea typeface="+mn-ea"/>
                <a:cs typeface="+mn-cs"/>
              </a:rPr>
              <a:t>. </a:t>
            </a:r>
            <a:r>
              <a:rPr lang="en-AU" sz="1400" kern="1200" dirty="0" smtClean="0">
                <a:solidFill>
                  <a:schemeClr val="tx1"/>
                </a:solidFill>
                <a:effectLst/>
                <a:latin typeface="+mn-lt"/>
                <a:ea typeface="+mn-ea"/>
                <a:cs typeface="+mn-cs"/>
              </a:rPr>
              <a:t>In contrast to hearing aids, cochlear implants don’t amplify sounds.</a:t>
            </a:r>
            <a:r>
              <a:rPr lang="en-AU" sz="1400" kern="1200" baseline="0" dirty="0" smtClean="0">
                <a:solidFill>
                  <a:schemeClr val="tx1"/>
                </a:solidFill>
                <a:effectLst/>
                <a:latin typeface="+mn-lt"/>
                <a:ea typeface="+mn-ea"/>
                <a:cs typeface="+mn-cs"/>
              </a:rPr>
              <a:t> R</a:t>
            </a:r>
            <a:r>
              <a:rPr lang="en-AU" sz="1400" kern="1200" dirty="0" smtClean="0">
                <a:solidFill>
                  <a:schemeClr val="tx1"/>
                </a:solidFill>
                <a:effectLst/>
                <a:latin typeface="+mn-lt"/>
                <a:ea typeface="+mn-ea"/>
                <a:cs typeface="+mn-cs"/>
              </a:rPr>
              <a:t>ather they provide direct electrical stimulation to the hearing nerve. </a:t>
            </a:r>
            <a:r>
              <a:rPr lang="en-US" sz="1400" kern="1200" dirty="0" smtClean="0">
                <a:solidFill>
                  <a:schemeClr val="tx1"/>
                </a:solidFill>
                <a:latin typeface="+mn-lt"/>
                <a:ea typeface="+mn-ea"/>
                <a:cs typeface="+mn-cs"/>
              </a:rPr>
              <a:t>Hearing through a cochlear implant is different from normal hearing and takes time to learn. </a:t>
            </a:r>
            <a:endParaRPr lang="en-US" sz="1400" dirty="0" smtClean="0"/>
          </a:p>
          <a:p>
            <a:pPr marL="0" marR="0" lvl="0" indent="0" algn="l" defTabSz="489100" rtl="0" eaLnBrk="1" fontAlgn="auto" latinLnBrk="0" hangingPunct="1">
              <a:lnSpc>
                <a:spcPct val="100000"/>
              </a:lnSpc>
              <a:spcBef>
                <a:spcPts val="0"/>
              </a:spcBef>
              <a:spcAft>
                <a:spcPts val="0"/>
              </a:spcAft>
              <a:buClrTx/>
              <a:buSzTx/>
              <a:buFontTx/>
              <a:buNone/>
              <a:tabLst/>
              <a:defRPr/>
            </a:pPr>
            <a:r>
              <a:rPr lang="en-AU" sz="1400" kern="1200" dirty="0" smtClean="0">
                <a:solidFill>
                  <a:schemeClr val="tx1"/>
                </a:solidFill>
                <a:effectLst/>
                <a:latin typeface="+mn-lt"/>
                <a:ea typeface="+mn-ea"/>
                <a:cs typeface="+mn-cs"/>
              </a:rPr>
              <a:t> </a:t>
            </a:r>
            <a:endParaRPr lang="en-AU" sz="1400" dirty="0" smtClean="0"/>
          </a:p>
          <a:p>
            <a:pPr marL="0" marR="0" lvl="0" indent="0" algn="l" defTabSz="489100" rtl="0" eaLnBrk="1" fontAlgn="auto" latinLnBrk="0" hangingPunct="1">
              <a:lnSpc>
                <a:spcPct val="100000"/>
              </a:lnSpc>
              <a:spcBef>
                <a:spcPts val="0"/>
              </a:spcBef>
              <a:spcAft>
                <a:spcPts val="0"/>
              </a:spcAft>
              <a:buClrTx/>
              <a:buSzTx/>
              <a:buFontTx/>
              <a:buNone/>
              <a:tabLst/>
              <a:defRPr/>
            </a:pPr>
            <a:r>
              <a:rPr lang="en-AU" sz="1400" kern="1200" baseline="0" dirty="0" smtClean="0">
                <a:solidFill>
                  <a:schemeClr val="tx1"/>
                </a:solidFill>
                <a:effectLst/>
                <a:latin typeface="+mn-lt"/>
                <a:ea typeface="+mn-ea"/>
                <a:cs typeface="+mn-cs"/>
              </a:rPr>
              <a:t>Many children do very well with cochlear implants, particularly when implanted early, but outcomes are variable. Many will function more as hard of hearing, or like children with mild or moderate hearing loss. The cochlear implant doesn’t restore normal hearing, and children with implants continue </a:t>
            </a:r>
            <a:r>
              <a:rPr lang="en-AU" sz="1200" kern="1200" dirty="0" smtClean="0">
                <a:solidFill>
                  <a:schemeClr val="tx1"/>
                </a:solidFill>
                <a:effectLst/>
                <a:latin typeface="+mn-lt"/>
                <a:ea typeface="+mn-ea"/>
                <a:cs typeface="+mn-cs"/>
              </a:rPr>
              <a:t>to need specialised educational supports,</a:t>
            </a:r>
            <a:r>
              <a:rPr lang="en-AU" sz="1200" kern="1200" baseline="0" dirty="0" smtClean="0">
                <a:solidFill>
                  <a:schemeClr val="tx1"/>
                </a:solidFill>
                <a:effectLst/>
                <a:latin typeface="+mn-lt"/>
                <a:ea typeface="+mn-ea"/>
                <a:cs typeface="+mn-cs"/>
              </a:rPr>
              <a:t> including specialised transition supports.</a:t>
            </a:r>
            <a:r>
              <a:rPr lang="en-AU" sz="1200" kern="1200" dirty="0" smtClean="0">
                <a:solidFill>
                  <a:schemeClr val="tx1"/>
                </a:solidFill>
                <a:effectLst/>
                <a:latin typeface="+mn-lt"/>
                <a:ea typeface="+mn-ea"/>
                <a:cs typeface="+mn-cs"/>
              </a:rPr>
              <a:t> </a:t>
            </a:r>
            <a:r>
              <a:rPr lang="en-AU" sz="1400" kern="1200" baseline="0" dirty="0" smtClean="0">
                <a:solidFill>
                  <a:schemeClr val="tx1"/>
                </a:solidFill>
                <a:effectLst/>
                <a:latin typeface="+mn-lt"/>
                <a:ea typeface="+mn-ea"/>
                <a:cs typeface="+mn-cs"/>
              </a:rPr>
              <a:t>They are often in regular classes with support from visiting teachers. </a:t>
            </a:r>
          </a:p>
          <a:p>
            <a:pPr marL="0" marR="0" indent="0" algn="l" defTabSz="489100" rtl="0" eaLnBrk="1" fontAlgn="auto" latinLnBrk="0" hangingPunct="1">
              <a:lnSpc>
                <a:spcPct val="100000"/>
              </a:lnSpc>
              <a:spcBef>
                <a:spcPts val="0"/>
              </a:spcBef>
              <a:spcAft>
                <a:spcPts val="0"/>
              </a:spcAft>
              <a:buClrTx/>
              <a:buSzTx/>
              <a:buFontTx/>
              <a:buNone/>
              <a:tabLst/>
              <a:defRPr/>
            </a:pPr>
            <a:r>
              <a:rPr lang="en-AU" sz="1400" kern="1200" baseline="0" dirty="0" smtClean="0">
                <a:solidFill>
                  <a:schemeClr val="tx1"/>
                </a:solidFill>
                <a:effectLst/>
                <a:latin typeface="+mn-lt"/>
                <a:ea typeface="+mn-ea"/>
                <a:cs typeface="+mn-cs"/>
              </a:rPr>
              <a:t>In a large research study on children with cochlear implants in Australia that I was involved in a few years ago, visiting teachers reported that regular class teachers often don’t realise how much the children are not hearing in many settings, particularly group and social situations. And this was particularly the case of those children whose spoken language was good. Many p</a:t>
            </a:r>
            <a:r>
              <a:rPr lang="en-AU" sz="1400" kern="1200" dirty="0" smtClean="0">
                <a:solidFill>
                  <a:schemeClr val="tx1"/>
                </a:solidFill>
                <a:effectLst/>
                <a:latin typeface="+mn-lt"/>
                <a:ea typeface="+mn-ea"/>
                <a:cs typeface="+mn-cs"/>
              </a:rPr>
              <a:t>arents we interviewed were concerned about their children’s future lives after leaving school. And</a:t>
            </a:r>
            <a:r>
              <a:rPr lang="en-AU" sz="1400" kern="1200" baseline="0" dirty="0" smtClean="0">
                <a:solidFill>
                  <a:schemeClr val="tx1"/>
                </a:solidFill>
                <a:effectLst/>
                <a:latin typeface="+mn-lt"/>
                <a:ea typeface="+mn-ea"/>
                <a:cs typeface="+mn-cs"/>
              </a:rPr>
              <a:t> these teenagers had</a:t>
            </a:r>
            <a:r>
              <a:rPr lang="en-AU" sz="1400" kern="1200" dirty="0" smtClean="0">
                <a:solidFill>
                  <a:schemeClr val="tx1"/>
                </a:solidFill>
                <a:effectLst/>
                <a:latin typeface="+mn-lt"/>
                <a:ea typeface="+mn-ea"/>
                <a:cs typeface="+mn-cs"/>
              </a:rPr>
              <a:t> limited</a:t>
            </a:r>
            <a:r>
              <a:rPr lang="en-AU" sz="1400" kern="1200" baseline="0" dirty="0" smtClean="0">
                <a:solidFill>
                  <a:schemeClr val="tx1"/>
                </a:solidFill>
                <a:effectLst/>
                <a:latin typeface="+mn-lt"/>
                <a:ea typeface="+mn-ea"/>
                <a:cs typeface="+mn-cs"/>
              </a:rPr>
              <a:t> exposure to D/HH role models, and often to other D/HH kids. </a:t>
            </a:r>
            <a:endParaRPr lang="en-AU" sz="1300" kern="1200" baseline="0" dirty="0" smtClean="0">
              <a:solidFill>
                <a:schemeClr val="tx1"/>
              </a:solidFill>
              <a:effectLst/>
              <a:latin typeface="+mn-lt"/>
              <a:ea typeface="+mn-ea"/>
              <a:cs typeface="+mn-cs"/>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300" kern="1200" baseline="0" dirty="0" smtClean="0">
              <a:solidFill>
                <a:schemeClr val="tx1"/>
              </a:solidFill>
              <a:effectLst/>
              <a:latin typeface="+mn-lt"/>
              <a:ea typeface="+mn-ea"/>
              <a:cs typeface="+mn-cs"/>
            </a:endParaRPr>
          </a:p>
          <a:p>
            <a:pPr marL="0" marR="0" indent="0" algn="l" defTabSz="489100" rtl="0" eaLnBrk="1" fontAlgn="auto" latinLnBrk="0" hangingPunct="1">
              <a:lnSpc>
                <a:spcPct val="100000"/>
              </a:lnSpc>
              <a:spcBef>
                <a:spcPts val="0"/>
              </a:spcBef>
              <a:spcAft>
                <a:spcPts val="0"/>
              </a:spcAft>
              <a:buClrTx/>
              <a:buSzTx/>
              <a:buFontTx/>
              <a:buNone/>
              <a:tabLst/>
              <a:defRPr/>
            </a:pPr>
            <a:endParaRPr lang="en-AU" sz="13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B1343D-CB0F-1A47-8482-FE1972023963}" type="slidenum">
              <a:rPr lang="en-US" smtClean="0"/>
              <a:t>6</a:t>
            </a:fld>
            <a:endParaRPr lang="en-US"/>
          </a:p>
        </p:txBody>
      </p:sp>
    </p:spTree>
    <p:extLst>
      <p:ext uri="{BB962C8B-B14F-4D97-AF65-F5344CB8AC3E}">
        <p14:creationId xmlns:p14="http://schemas.microsoft.com/office/powerpoint/2010/main" val="307927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Many people don’t </a:t>
            </a:r>
            <a:r>
              <a:rPr lang="en-US" sz="1200" kern="1200" dirty="0" err="1" smtClean="0">
                <a:solidFill>
                  <a:schemeClr val="tx1"/>
                </a:solidFill>
                <a:latin typeface="+mn-lt"/>
                <a:ea typeface="+mn-ea"/>
                <a:cs typeface="+mn-cs"/>
              </a:rPr>
              <a:t>realise</a:t>
            </a:r>
            <a:r>
              <a:rPr lang="en-US" sz="1200" kern="1200" dirty="0" smtClean="0">
                <a:solidFill>
                  <a:schemeClr val="tx1"/>
                </a:solidFill>
                <a:latin typeface="+mn-lt"/>
                <a:ea typeface="+mn-ea"/>
                <a:cs typeface="+mn-cs"/>
              </a:rPr>
              <a:t> that</a:t>
            </a:r>
            <a:r>
              <a:rPr lang="en-US" sz="1200" kern="1200" baseline="0" dirty="0" smtClean="0">
                <a:solidFill>
                  <a:schemeClr val="tx1"/>
                </a:solidFill>
                <a:latin typeface="+mn-lt"/>
                <a:ea typeface="+mn-ea"/>
                <a:cs typeface="+mn-cs"/>
              </a:rPr>
              <a:t> with people with cochlear implants have to wear external components. </a:t>
            </a:r>
            <a:r>
              <a:rPr lang="en-US" sz="1200" kern="1200" dirty="0" smtClean="0">
                <a:solidFill>
                  <a:schemeClr val="tx1"/>
                </a:solidFill>
                <a:latin typeface="+mn-lt"/>
                <a:ea typeface="+mn-ea"/>
                <a:cs typeface="+mn-cs"/>
              </a:rPr>
              <a:t>The internal part</a:t>
            </a:r>
            <a:r>
              <a:rPr lang="en-US" sz="1200" kern="1200" baseline="0" dirty="0" smtClean="0">
                <a:solidFill>
                  <a:schemeClr val="tx1"/>
                </a:solidFill>
                <a:latin typeface="+mn-lt"/>
                <a:ea typeface="+mn-ea"/>
                <a:cs typeface="+mn-cs"/>
              </a:rPr>
              <a:t> is implanted </a:t>
            </a:r>
            <a:r>
              <a:rPr lang="en-US" sz="1200" kern="1200" dirty="0" smtClean="0">
                <a:solidFill>
                  <a:schemeClr val="tx1"/>
                </a:solidFill>
                <a:latin typeface="+mn-lt"/>
                <a:ea typeface="+mn-ea"/>
                <a:cs typeface="+mn-cs"/>
              </a:rPr>
              <a:t>under the skin behind the ear, and then externally, there is a sound processor and coil that</a:t>
            </a:r>
            <a:r>
              <a:rPr lang="en-US" sz="1200" kern="1200" baseline="0" dirty="0" smtClean="0">
                <a:solidFill>
                  <a:schemeClr val="tx1"/>
                </a:solidFill>
                <a:latin typeface="+mn-lt"/>
                <a:ea typeface="+mn-ea"/>
                <a:cs typeface="+mn-cs"/>
              </a:rPr>
              <a:t> are</a:t>
            </a:r>
            <a:r>
              <a:rPr lang="en-US" sz="1200" kern="1200" dirty="0" smtClean="0">
                <a:solidFill>
                  <a:schemeClr val="tx1"/>
                </a:solidFill>
                <a:latin typeface="+mn-lt"/>
                <a:ea typeface="+mn-ea"/>
                <a:cs typeface="+mn-cs"/>
              </a:rPr>
              <a:t> worn behind the ear. </a:t>
            </a:r>
            <a:endParaRPr lang="en-AU" sz="1200" kern="1200" baseline="0" dirty="0" smtClean="0">
              <a:solidFill>
                <a:schemeClr val="tx1"/>
              </a:solidFill>
              <a:effectLst/>
              <a:latin typeface="+mn-lt"/>
              <a:ea typeface="+mn-ea"/>
              <a:cs typeface="+mn-cs"/>
            </a:endParaRPr>
          </a:p>
          <a:p>
            <a:pPr marL="0" marR="0" indent="0" algn="l" defTabSz="4891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The person is completely without hearing when the external equipment malfunctions or needs to be removed, for example for sleep and some sports activities. In the Australian study I just mentioned, p</a:t>
            </a:r>
            <a:r>
              <a:rPr lang="en-AU" sz="1200" kern="1200" dirty="0" smtClean="0">
                <a:solidFill>
                  <a:schemeClr val="tx1"/>
                </a:solidFill>
                <a:effectLst/>
                <a:latin typeface="+mn-lt"/>
                <a:ea typeface="+mn-ea"/>
                <a:cs typeface="+mn-cs"/>
              </a:rPr>
              <a:t>arents felt that their children were still deaf and</a:t>
            </a:r>
            <a:r>
              <a:rPr lang="en-AU" sz="1200" kern="1200" baseline="0" dirty="0" smtClean="0">
                <a:solidFill>
                  <a:schemeClr val="tx1"/>
                </a:solidFill>
                <a:effectLst/>
                <a:latin typeface="+mn-lt"/>
                <a:ea typeface="+mn-ea"/>
                <a:cs typeface="+mn-cs"/>
              </a:rPr>
              <a:t> s</a:t>
            </a:r>
            <a:r>
              <a:rPr lang="en-AU" sz="1200" kern="1200" dirty="0" smtClean="0">
                <a:solidFill>
                  <a:schemeClr val="tx1"/>
                </a:solidFill>
                <a:effectLst/>
                <a:latin typeface="+mn-lt"/>
                <a:ea typeface="+mn-ea"/>
                <a:cs typeface="+mn-cs"/>
              </a:rPr>
              <a:t>ome families valued the use of sign language, especially</a:t>
            </a:r>
            <a:r>
              <a:rPr lang="en-AU" sz="1200" kern="1200" baseline="0" dirty="0" smtClean="0">
                <a:solidFill>
                  <a:schemeClr val="tx1"/>
                </a:solidFill>
                <a:effectLst/>
                <a:latin typeface="+mn-lt"/>
                <a:ea typeface="+mn-ea"/>
                <a:cs typeface="+mn-cs"/>
              </a:rPr>
              <a:t> for when their children were without their external equipment. </a:t>
            </a:r>
          </a:p>
          <a:p>
            <a:pPr marL="0" marR="0" indent="0" algn="l" defTabSz="4891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3895B4-2DEC-5646-9D06-93BF314DBC1B}" type="slidenum">
              <a:rPr lang="en-US" smtClean="0"/>
              <a:t>7</a:t>
            </a:fld>
            <a:endParaRPr lang="en-US"/>
          </a:p>
        </p:txBody>
      </p:sp>
    </p:spTree>
    <p:extLst>
      <p:ext uri="{BB962C8B-B14F-4D97-AF65-F5344CB8AC3E}">
        <p14:creationId xmlns:p14="http://schemas.microsoft.com/office/powerpoint/2010/main" val="224247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Adolescence can</a:t>
            </a:r>
            <a:r>
              <a:rPr lang="en-AU" sz="1200" kern="1200" baseline="0" dirty="0" smtClean="0">
                <a:solidFill>
                  <a:schemeClr val="tx1"/>
                </a:solidFill>
                <a:effectLst/>
                <a:latin typeface="+mn-lt"/>
                <a:ea typeface="+mn-ea"/>
                <a:cs typeface="+mn-cs"/>
              </a:rPr>
              <a:t> be a time of vulnerability </a:t>
            </a:r>
            <a:r>
              <a:rPr lang="en-US" dirty="0" smtClean="0">
                <a:solidFill>
                  <a:schemeClr val="tx2"/>
                </a:solidFill>
              </a:rPr>
              <a:t>in social and emotional wellbeing</a:t>
            </a:r>
            <a:r>
              <a:rPr lang="en-US" baseline="0" dirty="0" smtClean="0">
                <a:solidFill>
                  <a:schemeClr val="tx2"/>
                </a:solidFill>
              </a:rPr>
              <a:t> for </a:t>
            </a:r>
            <a:r>
              <a:rPr lang="en-AU" sz="1200" kern="1200" baseline="0" dirty="0" smtClean="0">
                <a:solidFill>
                  <a:schemeClr val="tx1"/>
                </a:solidFill>
                <a:effectLst/>
                <a:latin typeface="+mn-lt"/>
                <a:ea typeface="+mn-ea"/>
                <a:cs typeface="+mn-cs"/>
              </a:rPr>
              <a:t>young people with hearing loss. </a:t>
            </a:r>
            <a:r>
              <a:rPr lang="en-US" sz="1200" b="0" i="0" u="none" strike="noStrike" kern="1200" baseline="0" dirty="0" smtClean="0">
                <a:solidFill>
                  <a:schemeClr val="tx1"/>
                </a:solidFill>
                <a:latin typeface="+mn-lt"/>
                <a:ea typeface="+mn-ea"/>
                <a:cs typeface="+mn-cs"/>
              </a:rPr>
              <a:t>At a time  when it’s incredibly important to feel accepted by your peers, to feel part of a group, teens with hearing loss often become more self-conscious about their difference, and their hearing aids or cochlear implants, and perhaps their voice or their speech. They are more aware than when they were younger that they mishear sometimes and maybe give a response that’s doesn’t fit, and that it’s hard being part of a group conversation. And the typical settings in which teens tend to  </a:t>
            </a:r>
            <a:r>
              <a:rPr lang="en-US" sz="1200" b="0" i="0" u="none" strike="noStrike" kern="1200" baseline="0" dirty="0" err="1" smtClean="0">
                <a:solidFill>
                  <a:schemeClr val="tx1"/>
                </a:solidFill>
                <a:latin typeface="+mn-lt"/>
                <a:ea typeface="+mn-ea"/>
                <a:cs typeface="+mn-cs"/>
              </a:rPr>
              <a:t>socialise</a:t>
            </a:r>
            <a:r>
              <a:rPr lang="en-US" sz="1200" b="0" i="0" u="none" strike="noStrike" kern="1200" baseline="0" dirty="0" smtClean="0">
                <a:solidFill>
                  <a:schemeClr val="tx1"/>
                </a:solidFill>
                <a:latin typeface="+mn-lt"/>
                <a:ea typeface="+mn-ea"/>
                <a:cs typeface="+mn-cs"/>
              </a:rPr>
              <a:t> present communication challenges – such as parties, anywhere with loud music, and being in a large group.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 for adolescents, even when they have strong spoken language skills, the reality of everyday hearing difficulties can lead to feelings of isolation and not being fully part of the group.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FCF158A-3E69-904D-9D5D-497B139F67C0}" type="slidenum">
              <a:rPr lang="en-US" smtClean="0"/>
              <a:t>8</a:t>
            </a:fld>
            <a:endParaRPr lang="en-US"/>
          </a:p>
        </p:txBody>
      </p:sp>
    </p:spTree>
    <p:extLst>
      <p:ext uri="{BB962C8B-B14F-4D97-AF65-F5344CB8AC3E}">
        <p14:creationId xmlns:p14="http://schemas.microsoft.com/office/powerpoint/2010/main" val="2817694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solidFill>
              </a:rPr>
              <a:t>As well, Identity formation is an important task in a young person’s development.</a:t>
            </a:r>
            <a:r>
              <a:rPr lang="en-US" baseline="0" dirty="0" smtClean="0">
                <a:solidFill>
                  <a:schemeClr val="tx2"/>
                </a:solidFill>
              </a:rPr>
              <a:t> </a:t>
            </a:r>
            <a:r>
              <a:rPr lang="en-US" sz="1200" b="0" i="0" u="none" strike="noStrike" kern="1200" baseline="0" dirty="0" smtClean="0">
                <a:solidFill>
                  <a:schemeClr val="tx1"/>
                </a:solidFill>
                <a:latin typeface="+mn-lt"/>
                <a:ea typeface="+mn-ea"/>
                <a:cs typeface="+mn-cs"/>
              </a:rPr>
              <a:t>If your peer group and your friends are all hearing, then that is how you want to see yourself, that is your </a:t>
            </a:r>
            <a:r>
              <a:rPr lang="en-US" sz="1200" b="0" i="0" u="none" strike="noStrike" kern="1200" baseline="0" dirty="0" err="1" smtClean="0">
                <a:solidFill>
                  <a:schemeClr val="tx1"/>
                </a:solidFill>
                <a:latin typeface="+mn-lt"/>
                <a:ea typeface="+mn-ea"/>
                <a:cs typeface="+mn-cs"/>
              </a:rPr>
              <a:t>idealised</a:t>
            </a:r>
            <a:r>
              <a:rPr lang="en-US" sz="1200" b="0" i="0" u="none" strike="noStrike" kern="1200" baseline="0" dirty="0" smtClean="0">
                <a:solidFill>
                  <a:schemeClr val="tx1"/>
                </a:solidFill>
                <a:latin typeface="+mn-lt"/>
                <a:ea typeface="+mn-ea"/>
                <a:cs typeface="+mn-cs"/>
              </a:rPr>
              <a:t> identity.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Because there is that </a:t>
            </a:r>
            <a:r>
              <a:rPr lang="en-US" sz="1200" b="0" i="0" u="none" strike="noStrike" kern="1200" baseline="0" dirty="0" smtClean="0">
                <a:solidFill>
                  <a:schemeClr val="tx2"/>
                </a:solidFill>
                <a:latin typeface="+mn-lt"/>
                <a:ea typeface="+mn-ea"/>
                <a:cs typeface="+mn-cs"/>
              </a:rPr>
              <a:t>f</a:t>
            </a:r>
            <a:r>
              <a:rPr lang="en-US" dirty="0" smtClean="0">
                <a:solidFill>
                  <a:schemeClr val="tx2"/>
                </a:solidFill>
              </a:rPr>
              <a:t>ear of appearing different from peers, of not</a:t>
            </a:r>
            <a:r>
              <a:rPr lang="en-US" baseline="0" dirty="0" smtClean="0">
                <a:solidFill>
                  <a:schemeClr val="tx2"/>
                </a:solidFill>
              </a:rPr>
              <a:t> being cool, and their hearing aids or cochlear implants can seem to them like the visible sign of their ‘</a:t>
            </a:r>
            <a:r>
              <a:rPr lang="en-US" baseline="0" dirty="0" err="1" smtClean="0">
                <a:solidFill>
                  <a:schemeClr val="tx2"/>
                </a:solidFill>
              </a:rPr>
              <a:t>uncoolness</a:t>
            </a:r>
            <a:r>
              <a:rPr lang="en-US" baseline="0" dirty="0" smtClean="0">
                <a:solidFill>
                  <a:schemeClr val="tx2"/>
                </a:solidFill>
              </a:rPr>
              <a:t>,’ </a:t>
            </a:r>
            <a:r>
              <a:rPr lang="en-AU" sz="1200" kern="1200" baseline="0" dirty="0" smtClean="0">
                <a:solidFill>
                  <a:schemeClr val="tx1"/>
                </a:solidFill>
                <a:effectLst/>
                <a:latin typeface="+mn-lt"/>
                <a:ea typeface="+mn-ea"/>
                <a:cs typeface="+mn-cs"/>
              </a:rPr>
              <a:t>t</a:t>
            </a:r>
            <a:r>
              <a:rPr lang="en-AU" sz="1200" kern="1200" dirty="0" smtClean="0">
                <a:solidFill>
                  <a:schemeClr val="tx1"/>
                </a:solidFill>
                <a:effectLst/>
                <a:latin typeface="+mn-lt"/>
                <a:ea typeface="+mn-ea"/>
                <a:cs typeface="+mn-cs"/>
              </a:rPr>
              <a:t>hey may be reluctant to wear their hearing aids or use assistive devices</a:t>
            </a:r>
            <a:r>
              <a:rPr lang="en-US" baseline="0" dirty="0" smtClean="0"/>
              <a:t>. Teens have reported that they hate the questions they get about them, they don’t like the look of them, and they feel that other people react differently to them when they see their hearing aids or cochlear implants.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They are often also reluctant to talk about these matters with anyone, and yet a collaborative conversation with an adult who is prepared to listen and understand can have an important positive impact.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shouldn’t underestimate the</a:t>
            </a:r>
            <a:r>
              <a:rPr lang="en-US" baseline="0" dirty="0" smtClean="0"/>
              <a:t> value of just having a conversation with a student, one that addresses these social and emotional factors. </a:t>
            </a:r>
          </a:p>
          <a:p>
            <a:endParaRPr lang="en-US" dirty="0"/>
          </a:p>
        </p:txBody>
      </p:sp>
      <p:sp>
        <p:nvSpPr>
          <p:cNvPr id="4" name="Slide Number Placeholder 3"/>
          <p:cNvSpPr>
            <a:spLocks noGrp="1"/>
          </p:cNvSpPr>
          <p:nvPr>
            <p:ph type="sldNum" sz="quarter" idx="10"/>
          </p:nvPr>
        </p:nvSpPr>
        <p:spPr/>
        <p:txBody>
          <a:bodyPr/>
          <a:lstStyle/>
          <a:p>
            <a:fld id="{DFCF158A-3E69-904D-9D5D-497B139F67C0}" type="slidenum">
              <a:rPr lang="en-US" smtClean="0"/>
              <a:t>9</a:t>
            </a:fld>
            <a:endParaRPr lang="en-US"/>
          </a:p>
        </p:txBody>
      </p:sp>
    </p:spTree>
    <p:extLst>
      <p:ext uri="{BB962C8B-B14F-4D97-AF65-F5344CB8AC3E}">
        <p14:creationId xmlns:p14="http://schemas.microsoft.com/office/powerpoint/2010/main" val="43861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16882242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6362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en-AU" smtClean="0"/>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613F4F95-9272-F44F-921A-DB9AEEE2BB74}" type="datetimeFigureOut">
              <a:rPr lang="en-US" smtClean="0"/>
              <a:t>20/10/15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234CC0F4-D4B8-064C-A9AB-4F14E6D8D8EF}" type="slidenum">
              <a:rPr lang="en-US" smtClean="0"/>
              <a:t>‹#›</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96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30922880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7463839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3" y="1200152"/>
            <a:ext cx="2760133"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3429000" y="1200152"/>
            <a:ext cx="2836332"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318083945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254847249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6876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4345127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2"/>
            <a:ext cx="4019550"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03750" y="1200152"/>
            <a:ext cx="4100726"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221275351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414805688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theme" Target="../theme/theme3.xml"/><Relationship Id="rId6" Type="http://schemas.openxmlformats.org/officeDocument/2006/relationships/image" Target="../media/image3.emf"/><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4.xml"/><Relationship Id="rId7"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3" name="Picture 2"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3" name="Picture 12"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722909148"/>
      </p:ext>
    </p:extLst>
  </p:cSld>
  <p:clrMap bg1="lt1" tx1="dk1" bg2="lt2" tx2="dk2" accent1="accent1" accent2="accent2" accent3="accent3" accent4="accent4" accent5="accent5" accent6="accent6" hlink="hlink" folHlink="folHlink"/>
  <p:sldLayoutIdLst>
    <p:sldLayoutId id="2147483737"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14" name="Picture 13"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2" name="Picture 11"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3826467280"/>
      </p:ext>
    </p:extLst>
  </p:cSld>
  <p:clrMap bg1="lt1" tx1="dk1" bg2="lt2" tx2="dk2" accent1="accent1" accent2="accent2" accent3="accent3" accent4="accent4" accent5="accent5" accent6="accent6" hlink="hlink" folHlink="folHlink"/>
  <p:sldLayoutIdLst>
    <p:sldLayoutId id="2147483739"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3" y="1200151"/>
            <a:ext cx="5974443"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8" name="Picture 7" descr="VDEI_Wordmark_white.ai"/>
          <p:cNvPicPr>
            <a:picLocks noChangeAspect="1"/>
          </p:cNvPicPr>
          <p:nvPr userDrawn="1"/>
        </p:nvPicPr>
        <p:blipFill rotWithShape="1">
          <a:blip r:embed="rId6">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1" name="Picture 10" descr="ribbon_cov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460427" y="2034110"/>
            <a:ext cx="5655468" cy="3129977"/>
          </a:xfrm>
          <a:prstGeom prst="rect">
            <a:avLst/>
          </a:prstGeom>
        </p:spPr>
      </p:pic>
    </p:spTree>
    <p:extLst>
      <p:ext uri="{BB962C8B-B14F-4D97-AF65-F5344CB8AC3E}">
        <p14:creationId xmlns:p14="http://schemas.microsoft.com/office/powerpoint/2010/main" val="9772272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200151"/>
            <a:ext cx="8229600"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7" name="Picture 6" descr="VDEI_Wordmark_white.ai"/>
          <p:cNvPicPr>
            <a:picLocks noChangeAspect="1"/>
          </p:cNvPicPr>
          <p:nvPr userDrawn="1"/>
        </p:nvPicPr>
        <p:blipFill rotWithShape="1">
          <a:blip r:embed="rId7">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spTree>
    <p:extLst>
      <p:ext uri="{BB962C8B-B14F-4D97-AF65-F5344CB8AC3E}">
        <p14:creationId xmlns:p14="http://schemas.microsoft.com/office/powerpoint/2010/main" val="335546675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40" r:id="rId5"/>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6.jpg"/><Relationship Id="rId1" Type="http://schemas.microsoft.com/office/2007/relationships/media" Target="../media/media1.wma"/><Relationship Id="rId2" Type="http://schemas.openxmlformats.org/officeDocument/2006/relationships/audio" Target="../media/media1.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10.xml"/><Relationship Id="rId5" Type="http://schemas.openxmlformats.org/officeDocument/2006/relationships/image" Target="../media/image9.png"/><Relationship Id="rId6" Type="http://schemas.openxmlformats.org/officeDocument/2006/relationships/image" Target="../media/image5.png"/><Relationship Id="rId1" Type="http://schemas.microsoft.com/office/2007/relationships/media" Target="../media/media10.wma"/><Relationship Id="rId2" Type="http://schemas.openxmlformats.org/officeDocument/2006/relationships/audio" Target="../media/media10.wm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5.png"/><Relationship Id="rId1" Type="http://schemas.microsoft.com/office/2007/relationships/media" Target="../media/media11.wma"/><Relationship Id="rId2" Type="http://schemas.openxmlformats.org/officeDocument/2006/relationships/audio" Target="../media/media11.wm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5.png"/><Relationship Id="rId1" Type="http://schemas.microsoft.com/office/2007/relationships/media" Target="../media/media12.wma"/><Relationship Id="rId2" Type="http://schemas.openxmlformats.org/officeDocument/2006/relationships/audio" Target="../media/media12.wm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0.png"/><Relationship Id="rId6" Type="http://schemas.openxmlformats.org/officeDocument/2006/relationships/image" Target="../media/image5.png"/><Relationship Id="rId1" Type="http://schemas.microsoft.com/office/2007/relationships/media" Target="../media/media13.wma"/><Relationship Id="rId2" Type="http://schemas.openxmlformats.org/officeDocument/2006/relationships/audio" Target="../media/media13.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media/media2.wma"/><Relationship Id="rId2" Type="http://schemas.openxmlformats.org/officeDocument/2006/relationships/audio" Target="../media/media2.wm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5.png"/><Relationship Id="rId1" Type="http://schemas.microsoft.com/office/2007/relationships/media" Target="../media/media3.wma"/><Relationship Id="rId2" Type="http://schemas.openxmlformats.org/officeDocument/2006/relationships/audio" Target="../media/media3.wm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5.png"/><Relationship Id="rId1" Type="http://schemas.microsoft.com/office/2007/relationships/media" Target="../media/media4.wma"/><Relationship Id="rId2" Type="http://schemas.openxmlformats.org/officeDocument/2006/relationships/audio" Target="../media/media4.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5.png"/><Relationship Id="rId1" Type="http://schemas.microsoft.com/office/2007/relationships/media" Target="../media/media5.wma"/><Relationship Id="rId2" Type="http://schemas.openxmlformats.org/officeDocument/2006/relationships/audio" Target="../media/media5.wm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5.png"/><Relationship Id="rId1" Type="http://schemas.microsoft.com/office/2007/relationships/media" Target="../media/media6.wma"/><Relationship Id="rId2" Type="http://schemas.openxmlformats.org/officeDocument/2006/relationships/audio" Target="../media/media6.wm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8.png"/><Relationship Id="rId6" Type="http://schemas.openxmlformats.org/officeDocument/2006/relationships/image" Target="../media/image5.png"/><Relationship Id="rId1" Type="http://schemas.microsoft.com/office/2007/relationships/media" Target="../media/media7.wma"/><Relationship Id="rId2" Type="http://schemas.openxmlformats.org/officeDocument/2006/relationships/audio" Target="../media/media7.wm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5.png"/><Relationship Id="rId1" Type="http://schemas.microsoft.com/office/2007/relationships/media" Target="../media/media8.wma"/><Relationship Id="rId2" Type="http://schemas.openxmlformats.org/officeDocument/2006/relationships/audio" Target="../media/media8.wm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5.png"/><Relationship Id="rId1" Type="http://schemas.microsoft.com/office/2007/relationships/media" Target="../media/media9.wma"/><Relationship Id="rId2" Type="http://schemas.openxmlformats.org/officeDocument/2006/relationships/audio" Target="../media/media9.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100" y="126470"/>
            <a:ext cx="7848600" cy="2026180"/>
          </a:xfrm>
        </p:spPr>
        <p:txBody>
          <a:bodyPr>
            <a:normAutofit fontScale="90000"/>
          </a:bodyPr>
          <a:lstStyle/>
          <a:p>
            <a:pPr algn="ctr"/>
            <a:r>
              <a:rPr lang="en-US" sz="3600" dirty="0" err="1" smtClean="0"/>
              <a:t>SUPpORTING</a:t>
            </a:r>
            <a:r>
              <a:rPr lang="en-US" sz="3600" dirty="0" smtClean="0"/>
              <a:t> adolescents who are deaf or hard of hearing IN Transition TO POST-SCHOOL EDUCATION &amp; EMPLOYMENT</a:t>
            </a:r>
            <a:endParaRPr lang="en-US" sz="3600" dirty="0"/>
          </a:p>
        </p:txBody>
      </p:sp>
      <p:sp>
        <p:nvSpPr>
          <p:cNvPr id="3" name="Subtitle 2"/>
          <p:cNvSpPr>
            <a:spLocks noGrp="1"/>
          </p:cNvSpPr>
          <p:nvPr>
            <p:ph type="subTitle" idx="1"/>
          </p:nvPr>
        </p:nvSpPr>
        <p:spPr>
          <a:xfrm>
            <a:off x="685811" y="2679700"/>
            <a:ext cx="7426363" cy="1591892"/>
          </a:xfrm>
        </p:spPr>
        <p:txBody>
          <a:bodyPr>
            <a:noAutofit/>
          </a:bodyPr>
          <a:lstStyle/>
          <a:p>
            <a:pPr algn="ctr"/>
            <a:r>
              <a:rPr lang="en-AU" sz="2000" dirty="0" smtClean="0">
                <a:solidFill>
                  <a:schemeClr val="tx2"/>
                </a:solidFill>
              </a:rPr>
              <a:t>A narrated PowerPoint for careers personnel</a:t>
            </a:r>
          </a:p>
          <a:p>
            <a:pPr algn="ctr"/>
            <a:r>
              <a:rPr lang="en-AU" sz="2000" dirty="0" smtClean="0">
                <a:solidFill>
                  <a:schemeClr val="tx2"/>
                </a:solidFill>
              </a:rPr>
              <a:t>September 2015</a:t>
            </a:r>
          </a:p>
          <a:p>
            <a:pPr algn="ctr"/>
            <a:endParaRPr lang="en-AU" sz="2000" dirty="0" smtClean="0">
              <a:solidFill>
                <a:schemeClr val="tx2"/>
              </a:solidFill>
            </a:endParaRPr>
          </a:p>
          <a:p>
            <a:pPr algn="ctr"/>
            <a:r>
              <a:rPr lang="en-AU" sz="2000" dirty="0" smtClean="0">
                <a:solidFill>
                  <a:schemeClr val="tx2"/>
                </a:solidFill>
              </a:rPr>
              <a:t>Part </a:t>
            </a:r>
            <a:r>
              <a:rPr lang="en-AU" sz="2000" dirty="0">
                <a:solidFill>
                  <a:schemeClr val="tx2"/>
                </a:solidFill>
              </a:rPr>
              <a:t>1</a:t>
            </a:r>
          </a:p>
          <a:p>
            <a:pPr algn="ctr"/>
            <a:endParaRPr lang="en-AU" sz="2000" dirty="0">
              <a:solidFill>
                <a:schemeClr val="tx2"/>
              </a:solidFill>
            </a:endParaRPr>
          </a:p>
          <a:p>
            <a:pPr algn="ctr"/>
            <a:r>
              <a:rPr lang="en-AU" sz="2000" dirty="0" err="1" smtClean="0">
                <a:solidFill>
                  <a:schemeClr val="bg1"/>
                </a:solidFill>
              </a:rPr>
              <a:t>Ren</a:t>
            </a:r>
            <a:r>
              <a:rPr lang="en-US" sz="2000" dirty="0" err="1" smtClean="0">
                <a:solidFill>
                  <a:schemeClr val="bg1"/>
                </a:solidFill>
              </a:rPr>
              <a:t>ée</a:t>
            </a:r>
            <a:r>
              <a:rPr lang="en-US" sz="2000" dirty="0" smtClean="0">
                <a:solidFill>
                  <a:schemeClr val="bg1"/>
                </a:solidFill>
              </a:rPr>
              <a:t> Punch PhD</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476625"/>
            <a:ext cx="8128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58" y="3010248"/>
            <a:ext cx="1099506" cy="1261343"/>
          </a:xfrm>
          <a:prstGeom prst="rect">
            <a:avLst/>
          </a:prstGeom>
        </p:spPr>
      </p:pic>
    </p:spTree>
    <p:extLst>
      <p:ext uri="{BB962C8B-B14F-4D97-AF65-F5344CB8AC3E}">
        <p14:creationId xmlns:p14="http://schemas.microsoft.com/office/powerpoint/2010/main" val="2626955186"/>
      </p:ext>
    </p:extLst>
  </p:cSld>
  <p:clrMapOvr>
    <a:masterClrMapping/>
  </p:clrMapOvr>
  <mc:AlternateContent xmlns:mc="http://schemas.openxmlformats.org/markup-compatibility/2006" xmlns:p14="http://schemas.microsoft.com/office/powerpoint/2010/main">
    <mc:Choice Requires="p14">
      <p:transition spd="slow" p14:dur="2000" advTm="56934"/>
    </mc:Choice>
    <mc:Fallback xmlns="">
      <p:transition xmlns:p14="http://schemas.microsoft.com/office/powerpoint/2010/main" spd="slow" advTm="569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104900" y="110194"/>
            <a:ext cx="6197600" cy="4176056"/>
          </a:xfrm>
          <a:prstGeom prst="rect">
            <a:avLst/>
          </a:prstGeom>
        </p:spPr>
      </p:pic>
      <p:sp>
        <p:nvSpPr>
          <p:cNvPr id="2" name="TextBox 1"/>
          <p:cNvSpPr txBox="1"/>
          <p:nvPr/>
        </p:nvSpPr>
        <p:spPr>
          <a:xfrm>
            <a:off x="5715000" y="4625032"/>
            <a:ext cx="1892300" cy="369332"/>
          </a:xfrm>
          <a:prstGeom prst="rect">
            <a:avLst/>
          </a:prstGeom>
          <a:noFill/>
        </p:spPr>
        <p:txBody>
          <a:bodyPr wrap="square" rtlCol="0">
            <a:spAutoFit/>
          </a:bodyPr>
          <a:lstStyle/>
          <a:p>
            <a:r>
              <a:rPr lang="en-US" dirty="0" smtClean="0"/>
              <a:t>(</a:t>
            </a:r>
            <a:r>
              <a:rPr lang="en-US" b="1" dirty="0" smtClean="0"/>
              <a:t>Kohler, 1996</a:t>
            </a:r>
            <a:r>
              <a:rPr lang="en-US" dirty="0" smtClean="0"/>
              <a:t>)</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4500" y="3590925"/>
            <a:ext cx="812800" cy="609600"/>
          </a:xfrm>
          <a:prstGeom prst="rect">
            <a:avLst/>
          </a:prstGeom>
        </p:spPr>
      </p:pic>
    </p:spTree>
    <p:extLst>
      <p:ext uri="{BB962C8B-B14F-4D97-AF65-F5344CB8AC3E}">
        <p14:creationId xmlns:p14="http://schemas.microsoft.com/office/powerpoint/2010/main" val="890656100"/>
      </p:ext>
    </p:extLst>
  </p:cSld>
  <p:clrMapOvr>
    <a:masterClrMapping/>
  </p:clrMapOvr>
  <mc:AlternateContent xmlns:mc="http://schemas.openxmlformats.org/markup-compatibility/2006" xmlns:p14="http://schemas.microsoft.com/office/powerpoint/2010/main">
    <mc:Choice Requires="p14">
      <p:transition spd="slow" p14:dur="2000" advTm="106615"/>
    </mc:Choice>
    <mc:Fallback xmlns="">
      <p:transition xmlns:p14="http://schemas.microsoft.com/office/powerpoint/2010/main" spd="slow" advTm="1066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t>Student development </a:t>
            </a:r>
            <a:endParaRPr lang="en-US" sz="3200" dirty="0"/>
          </a:p>
        </p:txBody>
      </p:sp>
      <p:sp>
        <p:nvSpPr>
          <p:cNvPr id="3" name="Content Placeholder 2"/>
          <p:cNvSpPr>
            <a:spLocks noGrp="1"/>
          </p:cNvSpPr>
          <p:nvPr>
            <p:ph idx="1"/>
          </p:nvPr>
        </p:nvSpPr>
        <p:spPr>
          <a:xfrm>
            <a:off x="457200" y="1242562"/>
            <a:ext cx="8229600" cy="2729364"/>
          </a:xfrm>
        </p:spPr>
        <p:txBody>
          <a:bodyPr>
            <a:normAutofit fontScale="77500" lnSpcReduction="20000"/>
          </a:bodyPr>
          <a:lstStyle/>
          <a:p>
            <a:pPr>
              <a:spcBef>
                <a:spcPts val="1272"/>
              </a:spcBef>
              <a:spcAft>
                <a:spcPts val="1200"/>
              </a:spcAft>
              <a:buFont typeface="Wingdings" charset="2"/>
              <a:buChar char="u"/>
            </a:pPr>
            <a:r>
              <a:rPr lang="en-AU" sz="2800" dirty="0" smtClean="0"/>
              <a:t>Employment </a:t>
            </a:r>
            <a:r>
              <a:rPr lang="en-AU" sz="2800" dirty="0"/>
              <a:t>skills </a:t>
            </a:r>
            <a:r>
              <a:rPr lang="en-AU" sz="2800" dirty="0" smtClean="0"/>
              <a:t>instruction</a:t>
            </a:r>
            <a:endParaRPr lang="en-AU" sz="2800" dirty="0"/>
          </a:p>
          <a:p>
            <a:pPr>
              <a:spcBef>
                <a:spcPts val="1272"/>
              </a:spcBef>
              <a:spcAft>
                <a:spcPts val="1200"/>
              </a:spcAft>
              <a:buFont typeface="Wingdings" charset="2"/>
              <a:buChar char="u"/>
            </a:pPr>
            <a:r>
              <a:rPr lang="en-AU" sz="2800" dirty="0" smtClean="0"/>
              <a:t>Structured </a:t>
            </a:r>
            <a:r>
              <a:rPr lang="en-AU" sz="2800" dirty="0"/>
              <a:t>work </a:t>
            </a:r>
            <a:r>
              <a:rPr lang="en-AU" sz="2800" dirty="0" smtClean="0"/>
              <a:t>experience</a:t>
            </a:r>
            <a:endParaRPr lang="en-AU" sz="2800" dirty="0"/>
          </a:p>
          <a:p>
            <a:pPr>
              <a:spcBef>
                <a:spcPts val="1272"/>
              </a:spcBef>
              <a:spcAft>
                <a:spcPts val="1200"/>
              </a:spcAft>
              <a:buFont typeface="Wingdings" charset="2"/>
              <a:buChar char="u"/>
            </a:pPr>
            <a:r>
              <a:rPr lang="en-AU" sz="2800" dirty="0" smtClean="0"/>
              <a:t>Career </a:t>
            </a:r>
            <a:r>
              <a:rPr lang="en-AU" sz="2800" dirty="0"/>
              <a:t>and vocational </a:t>
            </a:r>
            <a:r>
              <a:rPr lang="en-AU" sz="2800" dirty="0" smtClean="0"/>
              <a:t>curricula</a:t>
            </a:r>
            <a:endParaRPr lang="en-AU" sz="2800" dirty="0"/>
          </a:p>
          <a:p>
            <a:pPr>
              <a:spcBef>
                <a:spcPts val="1272"/>
              </a:spcBef>
              <a:spcAft>
                <a:spcPts val="1200"/>
              </a:spcAft>
              <a:buFont typeface="Wingdings" charset="2"/>
              <a:buChar char="u"/>
            </a:pPr>
            <a:r>
              <a:rPr lang="en-AU" sz="2800" dirty="0" smtClean="0"/>
              <a:t>Transition assessment – formal &amp; informal</a:t>
            </a:r>
          </a:p>
          <a:p>
            <a:pPr>
              <a:spcBef>
                <a:spcPts val="1272"/>
              </a:spcBef>
              <a:spcAft>
                <a:spcPts val="1200"/>
              </a:spcAft>
              <a:buFont typeface="Wingdings" charset="2"/>
              <a:buChar char="u"/>
            </a:pPr>
            <a:r>
              <a:rPr lang="en-AU" sz="2800" dirty="0"/>
              <a:t>S</a:t>
            </a:r>
            <a:r>
              <a:rPr lang="en-AU" sz="2800" dirty="0" smtClean="0"/>
              <a:t>elf</a:t>
            </a:r>
            <a:r>
              <a:rPr lang="en-AU" sz="2800" dirty="0"/>
              <a:t>-determination training </a:t>
            </a:r>
            <a:endParaRPr lang="en-US" sz="28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3562350"/>
            <a:ext cx="812800" cy="609600"/>
          </a:xfrm>
          <a:prstGeom prst="rect">
            <a:avLst/>
          </a:prstGeom>
        </p:spPr>
      </p:pic>
    </p:spTree>
    <p:extLst>
      <p:ext uri="{BB962C8B-B14F-4D97-AF65-F5344CB8AC3E}">
        <p14:creationId xmlns:p14="http://schemas.microsoft.com/office/powerpoint/2010/main" val="2218383799"/>
      </p:ext>
    </p:extLst>
  </p:cSld>
  <p:clrMapOvr>
    <a:masterClrMapping/>
  </p:clrMapOvr>
  <mc:AlternateContent xmlns:mc="http://schemas.openxmlformats.org/markup-compatibility/2006" xmlns:p14="http://schemas.microsoft.com/office/powerpoint/2010/main">
    <mc:Choice Requires="p14">
      <p:transition spd="slow" p14:dur="2000" advTm="34346"/>
    </mc:Choice>
    <mc:Fallback xmlns="">
      <p:transition xmlns:p14="http://schemas.microsoft.com/office/powerpoint/2010/main" spd="slow" advTm="343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Self-</a:t>
            </a:r>
            <a:r>
              <a:rPr lang="en-US" sz="3200" dirty="0" smtClean="0"/>
              <a:t>determination</a:t>
            </a:r>
            <a:endParaRPr lang="en-US" sz="3200" dirty="0"/>
          </a:p>
        </p:txBody>
      </p:sp>
      <p:sp>
        <p:nvSpPr>
          <p:cNvPr id="3" name="Content Placeholder 2"/>
          <p:cNvSpPr>
            <a:spLocks noGrp="1"/>
          </p:cNvSpPr>
          <p:nvPr>
            <p:ph idx="1"/>
          </p:nvPr>
        </p:nvSpPr>
        <p:spPr>
          <a:xfrm>
            <a:off x="361950" y="205979"/>
            <a:ext cx="8229600" cy="2622946"/>
          </a:xfrm>
        </p:spPr>
        <p:txBody>
          <a:bodyPr>
            <a:noAutofit/>
          </a:bodyPr>
          <a:lstStyle/>
          <a:p>
            <a:pPr marL="0" indent="0">
              <a:buNone/>
            </a:pPr>
            <a:endParaRPr lang="en-AU" dirty="0" smtClean="0">
              <a:solidFill>
                <a:schemeClr val="tx2"/>
              </a:solidFill>
            </a:endParaRPr>
          </a:p>
          <a:p>
            <a:pPr marL="0" indent="0">
              <a:buNone/>
            </a:pPr>
            <a:endParaRPr lang="en-AU" dirty="0">
              <a:solidFill>
                <a:schemeClr val="tx2"/>
              </a:solidFill>
            </a:endParaRPr>
          </a:p>
          <a:p>
            <a:pPr>
              <a:buFont typeface="Wingdings" charset="2"/>
              <a:buChar char="u"/>
            </a:pPr>
            <a:r>
              <a:rPr lang="en-AU" dirty="0" smtClean="0"/>
              <a:t>“</a:t>
            </a:r>
            <a:r>
              <a:rPr lang="en-AU" dirty="0"/>
              <a:t>a combination of skills, knowledge, and beliefs that enable a person to engage in goal-directed, self-regulated, autonomous behaviour”</a:t>
            </a:r>
          </a:p>
          <a:p>
            <a:pPr marL="0" indent="0">
              <a:buNone/>
            </a:pPr>
            <a:endParaRPr lang="en-US" dirty="0" smtClean="0"/>
          </a:p>
          <a:p>
            <a:pPr>
              <a:buFont typeface="Wingdings" charset="2"/>
              <a:buChar char="u"/>
            </a:pPr>
            <a:r>
              <a:rPr lang="en-US" dirty="0" smtClean="0"/>
              <a:t>Developmental, but not automatic</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100" y="3400425"/>
            <a:ext cx="812800" cy="609600"/>
          </a:xfrm>
          <a:prstGeom prst="rect">
            <a:avLst/>
          </a:prstGeom>
        </p:spPr>
      </p:pic>
    </p:spTree>
    <p:extLst>
      <p:ext uri="{BB962C8B-B14F-4D97-AF65-F5344CB8AC3E}">
        <p14:creationId xmlns:p14="http://schemas.microsoft.com/office/powerpoint/2010/main" val="2086320376"/>
      </p:ext>
    </p:extLst>
  </p:cSld>
  <p:clrMapOvr>
    <a:masterClrMapping/>
  </p:clrMapOvr>
  <mc:AlternateContent xmlns:mc="http://schemas.openxmlformats.org/markup-compatibility/2006" xmlns:p14="http://schemas.microsoft.com/office/powerpoint/2010/main">
    <mc:Choice Requires="p14">
      <p:transition spd="slow" p14:dur="2000" advTm="29276"/>
    </mc:Choice>
    <mc:Fallback xmlns="">
      <p:transition xmlns:p14="http://schemas.microsoft.com/office/powerpoint/2010/main" spd="slow" advTm="292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Self-</a:t>
            </a:r>
            <a:r>
              <a:rPr lang="en-US" sz="3200" dirty="0" smtClean="0"/>
              <a:t>determination skills</a:t>
            </a:r>
            <a:endParaRPr lang="en-US" sz="3200" dirty="0"/>
          </a:p>
        </p:txBody>
      </p:sp>
      <p:sp>
        <p:nvSpPr>
          <p:cNvPr id="4" name="Content Placeholder 3"/>
          <p:cNvSpPr>
            <a:spLocks noGrp="1"/>
          </p:cNvSpPr>
          <p:nvPr>
            <p:ph idx="1"/>
          </p:nvPr>
        </p:nvSpPr>
        <p:spPr>
          <a:xfrm>
            <a:off x="457200" y="930332"/>
            <a:ext cx="8229600" cy="3289243"/>
          </a:xfrm>
        </p:spPr>
        <p:txBody>
          <a:bodyPr>
            <a:normAutofit fontScale="62500" lnSpcReduction="20000"/>
          </a:bodyPr>
          <a:lstStyle/>
          <a:p>
            <a:pPr marL="0" indent="0">
              <a:buNone/>
            </a:pPr>
            <a:endParaRPr lang="en-AU" sz="3200" dirty="0"/>
          </a:p>
          <a:p>
            <a:pPr>
              <a:lnSpc>
                <a:spcPct val="130000"/>
              </a:lnSpc>
              <a:buFont typeface="Wingdings" charset="2"/>
              <a:buChar char="u"/>
            </a:pPr>
            <a:r>
              <a:rPr lang="en-AU" sz="3200" dirty="0"/>
              <a:t>Goal-setting and </a:t>
            </a:r>
            <a:r>
              <a:rPr lang="en-AU" sz="3200" dirty="0" smtClean="0"/>
              <a:t>planning</a:t>
            </a:r>
          </a:p>
          <a:p>
            <a:pPr>
              <a:lnSpc>
                <a:spcPct val="130000"/>
              </a:lnSpc>
              <a:buFont typeface="Wingdings" charset="2"/>
              <a:buChar char="u"/>
            </a:pPr>
            <a:r>
              <a:rPr lang="en-AU" sz="3200" dirty="0" smtClean="0"/>
              <a:t>Problem-solving</a:t>
            </a:r>
            <a:endParaRPr lang="en-AU" sz="3200" dirty="0"/>
          </a:p>
          <a:p>
            <a:pPr>
              <a:lnSpc>
                <a:spcPct val="130000"/>
              </a:lnSpc>
              <a:buFont typeface="Wingdings" charset="2"/>
              <a:buChar char="u"/>
            </a:pPr>
            <a:r>
              <a:rPr lang="en-AU" sz="3200" dirty="0"/>
              <a:t>Decision-</a:t>
            </a:r>
            <a:r>
              <a:rPr lang="en-AU" sz="3200" dirty="0" smtClean="0"/>
              <a:t>making</a:t>
            </a:r>
          </a:p>
          <a:p>
            <a:pPr>
              <a:lnSpc>
                <a:spcPct val="130000"/>
              </a:lnSpc>
              <a:buFont typeface="Wingdings" charset="2"/>
              <a:buChar char="u"/>
            </a:pPr>
            <a:r>
              <a:rPr lang="en-AU" sz="3200" dirty="0" smtClean="0"/>
              <a:t>Communication</a:t>
            </a:r>
            <a:endParaRPr lang="en-AU" sz="3200" dirty="0"/>
          </a:p>
          <a:p>
            <a:pPr>
              <a:lnSpc>
                <a:spcPct val="130000"/>
              </a:lnSpc>
              <a:buFont typeface="Wingdings" charset="2"/>
              <a:buChar char="u"/>
            </a:pPr>
            <a:r>
              <a:rPr lang="en-AU" sz="3200" dirty="0"/>
              <a:t>Assertiveness</a:t>
            </a:r>
          </a:p>
          <a:p>
            <a:pPr>
              <a:lnSpc>
                <a:spcPct val="130000"/>
              </a:lnSpc>
              <a:buFont typeface="Wingdings" charset="2"/>
              <a:buChar char="u"/>
            </a:pPr>
            <a:r>
              <a:rPr lang="en-AU" sz="3200" dirty="0"/>
              <a:t>Self-awareness</a:t>
            </a:r>
          </a:p>
          <a:p>
            <a:pPr>
              <a:lnSpc>
                <a:spcPct val="130000"/>
              </a:lnSpc>
              <a:buFont typeface="Wingdings" charset="2"/>
              <a:buChar char="u"/>
            </a:pPr>
            <a:r>
              <a:rPr lang="en-AU" sz="3200" dirty="0"/>
              <a:t>Self-advocacy</a:t>
            </a:r>
            <a:endParaRPr lang="en-US" dirty="0"/>
          </a:p>
        </p:txBody>
      </p:sp>
      <p:pic>
        <p:nvPicPr>
          <p:cNvPr id="5" name="Picture 4"/>
          <p:cNvPicPr>
            <a:picLocks noChangeAspect="1"/>
          </p:cNvPicPr>
          <p:nvPr/>
        </p:nvPicPr>
        <p:blipFill>
          <a:blip r:embed="rId5"/>
          <a:stretch>
            <a:fillRect/>
          </a:stretch>
        </p:blipFill>
        <p:spPr>
          <a:xfrm>
            <a:off x="5359400" y="1828972"/>
            <a:ext cx="2355850" cy="1414147"/>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0050" y="3505200"/>
            <a:ext cx="812800" cy="609600"/>
          </a:xfrm>
          <a:prstGeom prst="rect">
            <a:avLst/>
          </a:prstGeom>
        </p:spPr>
      </p:pic>
    </p:spTree>
    <p:extLst>
      <p:ext uri="{BB962C8B-B14F-4D97-AF65-F5344CB8AC3E}">
        <p14:creationId xmlns:p14="http://schemas.microsoft.com/office/powerpoint/2010/main" val="2037768446"/>
      </p:ext>
    </p:extLst>
  </p:cSld>
  <p:clrMapOvr>
    <a:masterClrMapping/>
  </p:clrMapOvr>
  <mc:AlternateContent xmlns:mc="http://schemas.openxmlformats.org/markup-compatibility/2006" xmlns:p14="http://schemas.microsoft.com/office/powerpoint/2010/main">
    <mc:Choice Requires="p14">
      <p:transition spd="slow" p14:dur="2000" advTm="38463"/>
    </mc:Choice>
    <mc:Fallback xmlns="">
      <p:transition xmlns:p14="http://schemas.microsoft.com/office/powerpoint/2010/main" spd="slow" advTm="384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718"/>
            <a:ext cx="8229600" cy="119098"/>
          </a:xfrm>
        </p:spPr>
        <p:txBody>
          <a:bodyPr>
            <a:normAutofit fontScale="90000"/>
          </a:bodyPr>
          <a:lstStyle/>
          <a:p>
            <a:r>
              <a:rPr lang="en-US" dirty="0"/>
              <a:t/>
            </a:r>
            <a:br>
              <a:rPr lang="en-US" dirty="0"/>
            </a:br>
            <a:endParaRPr lang="en-US" dirty="0"/>
          </a:p>
        </p:txBody>
      </p:sp>
      <p:sp>
        <p:nvSpPr>
          <p:cNvPr id="3" name="Content Placeholder 2"/>
          <p:cNvSpPr>
            <a:spLocks noGrp="1"/>
          </p:cNvSpPr>
          <p:nvPr>
            <p:ph idx="1"/>
          </p:nvPr>
        </p:nvSpPr>
        <p:spPr>
          <a:xfrm>
            <a:off x="457200" y="402933"/>
            <a:ext cx="8229600" cy="3873792"/>
          </a:xfrm>
        </p:spPr>
        <p:txBody>
          <a:bodyPr>
            <a:normAutofit fontScale="62500" lnSpcReduction="20000"/>
          </a:bodyPr>
          <a:lstStyle/>
          <a:p>
            <a:pPr marL="0" indent="0">
              <a:buNone/>
            </a:pPr>
            <a:r>
              <a:rPr lang="en-US" sz="2800" dirty="0">
                <a:solidFill>
                  <a:schemeClr val="accent2"/>
                </a:solidFill>
              </a:rPr>
              <a:t>Part 1</a:t>
            </a:r>
            <a:endParaRPr lang="en-US" sz="2800" dirty="0" smtClean="0">
              <a:solidFill>
                <a:schemeClr val="accent2"/>
              </a:solidFill>
            </a:endParaRPr>
          </a:p>
          <a:p>
            <a:pPr>
              <a:buFont typeface="Wingdings" charset="2"/>
              <a:buChar char="u"/>
            </a:pPr>
            <a:r>
              <a:rPr lang="en-US" sz="3100" dirty="0" smtClean="0">
                <a:latin typeface="Arial" pitchFamily="34" charset="0"/>
                <a:cs typeface="Arial" pitchFamily="34" charset="0"/>
              </a:rPr>
              <a:t>Why focus on transition for D/HH students?</a:t>
            </a:r>
          </a:p>
          <a:p>
            <a:pPr>
              <a:buFont typeface="Wingdings" charset="2"/>
              <a:buChar char="u"/>
            </a:pPr>
            <a:r>
              <a:rPr lang="en-US" sz="3100" dirty="0" smtClean="0">
                <a:latin typeface="Arial" pitchFamily="34" charset="0"/>
                <a:cs typeface="Arial" pitchFamily="34" charset="0"/>
              </a:rPr>
              <a:t>Hearing loss and adolescents</a:t>
            </a:r>
          </a:p>
          <a:p>
            <a:pPr>
              <a:buFont typeface="Wingdings" charset="2"/>
              <a:buChar char="u"/>
            </a:pPr>
            <a:r>
              <a:rPr lang="en-US" sz="3100" dirty="0" smtClean="0">
                <a:latin typeface="Arial" pitchFamily="34" charset="0"/>
                <a:cs typeface="Arial" pitchFamily="34" charset="0"/>
              </a:rPr>
              <a:t>Transition best practices for students with disabilities</a:t>
            </a:r>
          </a:p>
          <a:p>
            <a:pPr marL="0" indent="0">
              <a:buNone/>
            </a:pPr>
            <a:r>
              <a:rPr lang="en-US" sz="2800" dirty="0" smtClean="0">
                <a:solidFill>
                  <a:schemeClr val="accent2"/>
                </a:solidFill>
              </a:rPr>
              <a:t>Part 2</a:t>
            </a:r>
          </a:p>
          <a:p>
            <a:pPr>
              <a:buFont typeface="Wingdings" charset="2"/>
              <a:buChar char="u"/>
            </a:pPr>
            <a:r>
              <a:rPr lang="en-US" dirty="0" smtClean="0"/>
              <a:t>A transition model for students who are D/HH</a:t>
            </a:r>
          </a:p>
          <a:p>
            <a:pPr>
              <a:buFont typeface="Wingdings" charset="2"/>
              <a:buChar char="u"/>
            </a:pPr>
            <a:r>
              <a:rPr lang="en-US" dirty="0" smtClean="0"/>
              <a:t>Self-advocacy and self-disclosure</a:t>
            </a:r>
          </a:p>
          <a:p>
            <a:pPr>
              <a:buFont typeface="Wingdings" charset="2"/>
              <a:buChar char="u"/>
            </a:pPr>
            <a:r>
              <a:rPr lang="en-US" dirty="0" smtClean="0"/>
              <a:t>Transition experiences </a:t>
            </a:r>
            <a:r>
              <a:rPr lang="en-US" dirty="0"/>
              <a:t>of students who are D/HH</a:t>
            </a:r>
          </a:p>
          <a:p>
            <a:pPr marL="0" indent="0">
              <a:buNone/>
            </a:pPr>
            <a:r>
              <a:rPr lang="en-US" sz="2800" dirty="0" smtClean="0">
                <a:solidFill>
                  <a:schemeClr val="accent2"/>
                </a:solidFill>
              </a:rPr>
              <a:t>Part 3</a:t>
            </a:r>
          </a:p>
          <a:p>
            <a:pPr>
              <a:buFont typeface="Wingdings" charset="2"/>
              <a:buChar char="u"/>
            </a:pPr>
            <a:r>
              <a:rPr lang="en-US" dirty="0" smtClean="0"/>
              <a:t>Focus on employment</a:t>
            </a:r>
          </a:p>
          <a:p>
            <a:pPr marL="0" indent="0">
              <a:buNone/>
            </a:pPr>
            <a:r>
              <a:rPr lang="en-US" sz="2800" dirty="0" smtClean="0">
                <a:solidFill>
                  <a:schemeClr val="accent2"/>
                </a:solidFill>
              </a:rPr>
              <a:t>Part 4</a:t>
            </a:r>
          </a:p>
          <a:p>
            <a:pPr>
              <a:buFont typeface="Wingdings" charset="2"/>
              <a:buChar char="u"/>
            </a:pPr>
            <a:r>
              <a:rPr lang="en-US" dirty="0" smtClean="0"/>
              <a:t>Focus on postsecondary education</a:t>
            </a:r>
          </a:p>
          <a:p>
            <a:pPr>
              <a:buFont typeface="Wingdings" charset="2"/>
              <a:buChar char="u"/>
            </a:pPr>
            <a:r>
              <a:rPr lang="en-US" dirty="0" smtClean="0"/>
              <a:t>Summary of transition needs for D/HH students</a:t>
            </a:r>
          </a:p>
          <a:p>
            <a:pPr>
              <a:buFont typeface="Wingdings" charset="2"/>
              <a:buChar char="u"/>
            </a:pPr>
            <a:endParaRPr lang="en-US" dirty="0" smtClean="0">
              <a:solidFill>
                <a:schemeClr val="tx2"/>
              </a:solidFill>
            </a:endParaRPr>
          </a:p>
          <a:p>
            <a:pPr marL="0" indent="0">
              <a:buNone/>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1950" y="3524250"/>
            <a:ext cx="812800" cy="609600"/>
          </a:xfrm>
          <a:prstGeom prst="rect">
            <a:avLst/>
          </a:prstGeom>
        </p:spPr>
      </p:pic>
      <p:sp>
        <p:nvSpPr>
          <p:cNvPr id="5" name="TextBox 4"/>
          <p:cNvSpPr txBox="1"/>
          <p:nvPr/>
        </p:nvSpPr>
        <p:spPr>
          <a:xfrm>
            <a:off x="7023100" y="38481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67885075"/>
      </p:ext>
    </p:extLst>
  </p:cSld>
  <p:clrMapOvr>
    <a:masterClrMapping/>
  </p:clrMapOvr>
  <mc:AlternateContent xmlns:mc="http://schemas.openxmlformats.org/markup-compatibility/2006" xmlns:p14="http://schemas.microsoft.com/office/powerpoint/2010/main">
    <mc:Choice Requires="p14">
      <p:transition spd="slow" p14:dur="2000" advTm="61806"/>
    </mc:Choice>
    <mc:Fallback xmlns="">
      <p:transition xmlns:p14="http://schemas.microsoft.com/office/powerpoint/2010/main" spd="slow" advTm="6180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938515"/>
          </a:xfrm>
        </p:spPr>
        <p:txBody>
          <a:bodyPr>
            <a:normAutofit fontScale="90000"/>
          </a:bodyPr>
          <a:lstStyle/>
          <a:p>
            <a:r>
              <a:rPr lang="en-US" sz="2700" dirty="0" smtClean="0"/>
              <a:t>WHY is </a:t>
            </a:r>
            <a:r>
              <a:rPr lang="en-US" sz="2700" dirty="0"/>
              <a:t>it so important to focus on transition </a:t>
            </a:r>
            <a:r>
              <a:rPr lang="en-US" sz="2700" dirty="0" smtClean="0"/>
              <a:t>for D/HH students?</a:t>
            </a:r>
            <a:r>
              <a:rPr lang="en-US" sz="2700" dirty="0"/>
              <a:t/>
            </a:r>
            <a:br>
              <a:rPr lang="en-US" sz="2700" dirty="0"/>
            </a:br>
            <a:r>
              <a:rPr lang="en-US" dirty="0" smtClean="0"/>
              <a:t>		</a:t>
            </a:r>
            <a:endParaRPr lang="en-US" dirty="0"/>
          </a:p>
        </p:txBody>
      </p:sp>
      <p:sp>
        <p:nvSpPr>
          <p:cNvPr id="3" name="Content Placeholder 2"/>
          <p:cNvSpPr>
            <a:spLocks noGrp="1"/>
          </p:cNvSpPr>
          <p:nvPr>
            <p:ph idx="1"/>
          </p:nvPr>
        </p:nvSpPr>
        <p:spPr>
          <a:xfrm>
            <a:off x="457200" y="1257359"/>
            <a:ext cx="8229600" cy="2800292"/>
          </a:xfrm>
        </p:spPr>
        <p:txBody>
          <a:bodyPr>
            <a:normAutofit fontScale="77500" lnSpcReduction="20000"/>
          </a:bodyPr>
          <a:lstStyle/>
          <a:p>
            <a:pPr marL="0" indent="0">
              <a:buNone/>
            </a:pPr>
            <a:r>
              <a:rPr lang="en-US" dirty="0"/>
              <a:t>Because D/HH people </a:t>
            </a:r>
            <a:r>
              <a:rPr lang="en-US" dirty="0" smtClean="0"/>
              <a:t>have:</a:t>
            </a:r>
          </a:p>
          <a:p>
            <a:pPr marL="0" indent="0">
              <a:buNone/>
            </a:pPr>
            <a:endParaRPr lang="en-US" dirty="0" smtClean="0"/>
          </a:p>
          <a:p>
            <a:pPr>
              <a:buFont typeface="Wingdings" charset="2"/>
              <a:buChar char="u"/>
            </a:pPr>
            <a:r>
              <a:rPr lang="en-US" dirty="0" smtClean="0"/>
              <a:t>Poorer education, employment, &amp; income levels  </a:t>
            </a:r>
          </a:p>
          <a:p>
            <a:pPr marL="0" indent="0">
              <a:buNone/>
            </a:pPr>
            <a:endParaRPr lang="en-US" dirty="0" smtClean="0"/>
          </a:p>
          <a:p>
            <a:pPr>
              <a:buFont typeface="Wingdings" charset="2"/>
              <a:buChar char="u"/>
            </a:pPr>
            <a:r>
              <a:rPr lang="en-US" dirty="0" smtClean="0"/>
              <a:t>Greater access to postsecondary education than in past, but</a:t>
            </a:r>
          </a:p>
          <a:p>
            <a:pPr>
              <a:buFont typeface="Wingdings" charset="2"/>
              <a:buChar char="u"/>
            </a:pPr>
            <a:endParaRPr lang="en-US" dirty="0" smtClean="0"/>
          </a:p>
          <a:p>
            <a:pPr>
              <a:buFont typeface="Wingdings" charset="2"/>
              <a:buChar char="u"/>
            </a:pPr>
            <a:r>
              <a:rPr lang="en-US" dirty="0" smtClean="0"/>
              <a:t>Lower retention and completion rates than general student population</a:t>
            </a:r>
          </a:p>
          <a:p>
            <a:pPr>
              <a:buFont typeface="Wingdings" charset="2"/>
              <a:buChar char="u"/>
            </a:pPr>
            <a:endParaRPr lang="en-US" dirty="0" smtClean="0">
              <a:solidFill>
                <a:schemeClr val="tx2"/>
              </a:solidFill>
            </a:endParaRPr>
          </a:p>
          <a:p>
            <a:pPr marL="0" indent="0">
              <a:buNone/>
            </a:pPr>
            <a:endParaRPr lang="en-US" dirty="0" smtClean="0">
              <a:solidFill>
                <a:schemeClr val="tx2"/>
              </a:solidFill>
            </a:endParaRPr>
          </a:p>
          <a:p>
            <a:pPr marL="0" indent="0">
              <a:buNone/>
            </a:pP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609975"/>
            <a:ext cx="812800" cy="609600"/>
          </a:xfrm>
          <a:prstGeom prst="rect">
            <a:avLst/>
          </a:prstGeom>
        </p:spPr>
      </p:pic>
    </p:spTree>
    <p:extLst>
      <p:ext uri="{BB962C8B-B14F-4D97-AF65-F5344CB8AC3E}">
        <p14:creationId xmlns:p14="http://schemas.microsoft.com/office/powerpoint/2010/main" val="2560314755"/>
      </p:ext>
    </p:extLst>
  </p:cSld>
  <p:clrMapOvr>
    <a:masterClrMapping/>
  </p:clrMapOvr>
  <mc:AlternateContent xmlns:mc="http://schemas.openxmlformats.org/markup-compatibility/2006" xmlns:p14="http://schemas.microsoft.com/office/powerpoint/2010/main">
    <mc:Choice Requires="p14">
      <p:transition spd="slow" p14:dur="2000" advTm="80602"/>
    </mc:Choice>
    <mc:Fallback xmlns="">
      <p:transition xmlns:p14="http://schemas.microsoft.com/office/powerpoint/2010/main" spd="slow" advTm="8060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WHY is it so important to focus on transition </a:t>
            </a:r>
            <a:r>
              <a:rPr lang="en-US" sz="2400" dirty="0" smtClean="0"/>
              <a:t>for D/HH students? (cont.)</a:t>
            </a:r>
            <a:endParaRPr lang="en-US" sz="2400" dirty="0"/>
          </a:p>
        </p:txBody>
      </p:sp>
      <p:sp>
        <p:nvSpPr>
          <p:cNvPr id="3" name="Content Placeholder 2"/>
          <p:cNvSpPr>
            <a:spLocks noGrp="1"/>
          </p:cNvSpPr>
          <p:nvPr>
            <p:ph idx="1"/>
          </p:nvPr>
        </p:nvSpPr>
        <p:spPr>
          <a:xfrm>
            <a:off x="457200" y="1323975"/>
            <a:ext cx="8229600" cy="2895600"/>
          </a:xfrm>
        </p:spPr>
        <p:txBody>
          <a:bodyPr>
            <a:normAutofit fontScale="62500" lnSpcReduction="20000"/>
          </a:bodyPr>
          <a:lstStyle/>
          <a:p>
            <a:pPr marL="0" indent="0">
              <a:buNone/>
            </a:pPr>
            <a:r>
              <a:rPr lang="en-US" dirty="0" smtClean="0"/>
              <a:t>Because:</a:t>
            </a:r>
          </a:p>
          <a:p>
            <a:pPr>
              <a:lnSpc>
                <a:spcPct val="120000"/>
              </a:lnSpc>
              <a:buFont typeface="Wingdings" charset="2"/>
              <a:buChar char="u"/>
            </a:pPr>
            <a:r>
              <a:rPr lang="en-US" sz="2800" dirty="0"/>
              <a:t>Barriers encountered can lead to disengagement, </a:t>
            </a:r>
            <a:r>
              <a:rPr lang="en-US" sz="2800" dirty="0" smtClean="0"/>
              <a:t>failure</a:t>
            </a:r>
          </a:p>
          <a:p>
            <a:pPr marL="0" indent="0">
              <a:buNone/>
            </a:pPr>
            <a:endParaRPr lang="en-US" sz="2800" dirty="0"/>
          </a:p>
          <a:p>
            <a:pPr>
              <a:buFont typeface="Wingdings" charset="2"/>
              <a:buChar char="u"/>
            </a:pPr>
            <a:r>
              <a:rPr lang="en-US" sz="2800" dirty="0" smtClean="0"/>
              <a:t>Will need to advocate on their own behalf</a:t>
            </a:r>
          </a:p>
          <a:p>
            <a:pPr marL="0" indent="0">
              <a:buNone/>
            </a:pPr>
            <a:endParaRPr lang="en-US" sz="2800" dirty="0"/>
          </a:p>
          <a:p>
            <a:pPr>
              <a:buFont typeface="Wingdings" charset="2"/>
              <a:buChar char="u"/>
            </a:pPr>
            <a:r>
              <a:rPr lang="en-US" sz="2800" dirty="0"/>
              <a:t>May have experiential and conceptual knowledge gaps</a:t>
            </a:r>
          </a:p>
          <a:p>
            <a:pPr marL="0" indent="0">
              <a:buNone/>
            </a:pPr>
            <a:endParaRPr lang="en-US" sz="2800" dirty="0"/>
          </a:p>
          <a:p>
            <a:pPr>
              <a:lnSpc>
                <a:spcPct val="120000"/>
              </a:lnSpc>
              <a:buFont typeface="Wingdings" charset="2"/>
              <a:buChar char="u"/>
            </a:pPr>
            <a:r>
              <a:rPr lang="en-US" sz="2800" dirty="0" smtClean="0"/>
              <a:t>Collaboration between teachers of the deaf and careers personnel essential</a:t>
            </a:r>
            <a:endParaRPr lang="en-US" sz="28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371975"/>
            <a:ext cx="812800" cy="609600"/>
          </a:xfrm>
          <a:prstGeom prst="rect">
            <a:avLst/>
          </a:prstGeom>
        </p:spPr>
      </p:pic>
    </p:spTree>
    <p:extLst>
      <p:ext uri="{BB962C8B-B14F-4D97-AF65-F5344CB8AC3E}">
        <p14:creationId xmlns:p14="http://schemas.microsoft.com/office/powerpoint/2010/main" val="901094508"/>
      </p:ext>
    </p:extLst>
  </p:cSld>
  <p:clrMapOvr>
    <a:masterClrMapping/>
  </p:clrMapOvr>
  <mc:AlternateContent xmlns:mc="http://schemas.openxmlformats.org/markup-compatibility/2006" xmlns:p14="http://schemas.microsoft.com/office/powerpoint/2010/main">
    <mc:Choice Requires="p14">
      <p:transition spd="slow" p14:dur="2000" advTm="124013"/>
    </mc:Choice>
    <mc:Fallback xmlns="">
      <p:transition xmlns:p14="http://schemas.microsoft.com/office/powerpoint/2010/main" spd="slow" advTm="1240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Hearing loss</a:t>
            </a:r>
            <a:endParaRPr lang="en-US" sz="3200" dirty="0"/>
          </a:p>
        </p:txBody>
      </p:sp>
      <p:pic>
        <p:nvPicPr>
          <p:cNvPr id="4" name="Content Placeholder 3"/>
          <p:cNvPicPr>
            <a:picLocks noGrp="1" noChangeAspect="1"/>
          </p:cNvPicPr>
          <p:nvPr>
            <p:ph idx="1"/>
          </p:nvPr>
        </p:nvPicPr>
        <p:blipFill>
          <a:blip r:embed="rId5"/>
          <a:srcRect t="10494" b="10494"/>
          <a:stretch>
            <a:fillRect/>
          </a:stretch>
        </p:blipFill>
        <p:spPr>
          <a:xfrm>
            <a:off x="1003300" y="1143000"/>
            <a:ext cx="5626100" cy="2952750"/>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3571875"/>
            <a:ext cx="812800" cy="609600"/>
          </a:xfrm>
          <a:prstGeom prst="rect">
            <a:avLst/>
          </a:prstGeom>
        </p:spPr>
      </p:pic>
    </p:spTree>
    <p:extLst>
      <p:ext uri="{BB962C8B-B14F-4D97-AF65-F5344CB8AC3E}">
        <p14:creationId xmlns:p14="http://schemas.microsoft.com/office/powerpoint/2010/main" val="942282792"/>
      </p:ext>
    </p:extLst>
  </p:cSld>
  <p:clrMapOvr>
    <a:masterClrMapping/>
  </p:clrMapOvr>
  <mc:AlternateContent xmlns:mc="http://schemas.openxmlformats.org/markup-compatibility/2006" xmlns:p14="http://schemas.microsoft.com/office/powerpoint/2010/main">
    <mc:Choice Requires="p14">
      <p:transition spd="slow" p14:dur="2000" advTm="99520"/>
    </mc:Choice>
    <mc:Fallback xmlns="">
      <p:transition xmlns:p14="http://schemas.microsoft.com/office/powerpoint/2010/main" spd="slow" advTm="995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475166"/>
          </a:xfrm>
        </p:spPr>
        <p:txBody>
          <a:bodyPr>
            <a:normAutofit fontScale="90000"/>
          </a:bodyPr>
          <a:lstStyle/>
          <a:p>
            <a:r>
              <a:rPr lang="en-US" sz="3200" dirty="0" smtClean="0"/>
              <a:t>Students with cochlear implants</a:t>
            </a:r>
            <a:endParaRPr lang="en-US" sz="3200" dirty="0"/>
          </a:p>
        </p:txBody>
      </p:sp>
      <p:sp>
        <p:nvSpPr>
          <p:cNvPr id="3" name="Content Placeholder 2"/>
          <p:cNvSpPr>
            <a:spLocks noGrp="1"/>
          </p:cNvSpPr>
          <p:nvPr>
            <p:ph idx="1"/>
          </p:nvPr>
        </p:nvSpPr>
        <p:spPr>
          <a:xfrm>
            <a:off x="457200" y="1143001"/>
            <a:ext cx="8229600" cy="3228973"/>
          </a:xfrm>
        </p:spPr>
        <p:txBody>
          <a:bodyPr>
            <a:normAutofit fontScale="85000" lnSpcReduction="20000"/>
          </a:bodyPr>
          <a:lstStyle/>
          <a:p>
            <a:pPr>
              <a:buFont typeface="Wingdings" charset="2"/>
              <a:buChar char="u"/>
            </a:pPr>
            <a:r>
              <a:rPr lang="en-US" sz="2600" dirty="0" smtClean="0"/>
              <a:t>Children are still deaf and need </a:t>
            </a:r>
            <a:r>
              <a:rPr lang="en-US" sz="2600" dirty="0" err="1" smtClean="0"/>
              <a:t>specialised</a:t>
            </a:r>
            <a:r>
              <a:rPr lang="en-US" sz="2600" dirty="0" smtClean="0"/>
              <a:t> educational supports</a:t>
            </a:r>
          </a:p>
          <a:p>
            <a:pPr>
              <a:buFont typeface="Wingdings" charset="2"/>
              <a:buChar char="u"/>
            </a:pPr>
            <a:endParaRPr lang="en-US" sz="2600" dirty="0" smtClean="0"/>
          </a:p>
          <a:p>
            <a:pPr>
              <a:buFont typeface="Wingdings" charset="2"/>
              <a:buChar char="u"/>
            </a:pPr>
            <a:r>
              <a:rPr lang="en-US" sz="2600" dirty="0" smtClean="0"/>
              <a:t>Many people don’t </a:t>
            </a:r>
            <a:r>
              <a:rPr lang="en-US" sz="2600" dirty="0" err="1" smtClean="0"/>
              <a:t>realise</a:t>
            </a:r>
            <a:r>
              <a:rPr lang="en-US" sz="2600" dirty="0" smtClean="0"/>
              <a:t> that difficulties remain</a:t>
            </a:r>
          </a:p>
          <a:p>
            <a:pPr>
              <a:buFont typeface="Wingdings" charset="2"/>
              <a:buChar char="u"/>
            </a:pPr>
            <a:endParaRPr lang="en-US" sz="2600" dirty="0"/>
          </a:p>
          <a:p>
            <a:pPr>
              <a:buFont typeface="Wingdings" charset="2"/>
              <a:buChar char="u"/>
            </a:pPr>
            <a:r>
              <a:rPr lang="en-US" sz="2600" dirty="0" smtClean="0"/>
              <a:t>Parents and young people concerned about post-school life</a:t>
            </a:r>
          </a:p>
          <a:p>
            <a:pPr>
              <a:buFont typeface="Wingdings" charset="2"/>
              <a:buChar char="u"/>
            </a:pPr>
            <a:endParaRPr lang="en-US" sz="2600" dirty="0" smtClean="0"/>
          </a:p>
          <a:p>
            <a:pPr>
              <a:buFont typeface="Wingdings" charset="2"/>
              <a:buChar char="u"/>
            </a:pPr>
            <a:r>
              <a:rPr lang="en-US" sz="2600" dirty="0" smtClean="0"/>
              <a:t>Limited exposure to D/HH role models </a:t>
            </a:r>
            <a:endParaRPr lang="en-US" sz="2600" dirty="0"/>
          </a:p>
          <a:p>
            <a:pPr marL="0" indent="0">
              <a:buNone/>
            </a:pPr>
            <a:r>
              <a:rPr lang="en-US" dirty="0"/>
              <a:t> </a:t>
            </a:r>
            <a:r>
              <a:rPr lang="en-US" dirty="0" smtClean="0"/>
              <a:t>  </a:t>
            </a:r>
            <a:r>
              <a:rPr lang="en-US" sz="2000" dirty="0" smtClean="0"/>
              <a:t>(</a:t>
            </a:r>
            <a:r>
              <a:rPr lang="en-US" sz="2000" dirty="0"/>
              <a:t>Punch &amp; Hyde, </a:t>
            </a:r>
            <a:r>
              <a:rPr lang="en-US" sz="2000" dirty="0" smtClean="0"/>
              <a:t>2010, 2011</a:t>
            </a:r>
            <a:r>
              <a:rPr lang="en-US" dirty="0" smtClean="0"/>
              <a:t>)</a:t>
            </a:r>
            <a:endParaRPr lang="en-US" dirty="0"/>
          </a:p>
          <a:p>
            <a:pPr>
              <a:buFont typeface="Wingdings" charset="2"/>
              <a:buChar char="v"/>
            </a:pPr>
            <a:endParaRPr lang="en-US" dirty="0" smtClean="0"/>
          </a:p>
          <a:p>
            <a:pPr>
              <a:buFont typeface="Wingdings" charset="2"/>
              <a:buChar char="v"/>
            </a:pPr>
            <a:endParaRPr lang="en-US" dirty="0"/>
          </a:p>
          <a:p>
            <a:pPr>
              <a:buFont typeface="Wingdings" charset="2"/>
              <a:buChar char="v"/>
            </a:pP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524250"/>
            <a:ext cx="812800" cy="609600"/>
          </a:xfrm>
          <a:prstGeom prst="rect">
            <a:avLst/>
          </a:prstGeom>
        </p:spPr>
      </p:pic>
    </p:spTree>
    <p:extLst>
      <p:ext uri="{BB962C8B-B14F-4D97-AF65-F5344CB8AC3E}">
        <p14:creationId xmlns:p14="http://schemas.microsoft.com/office/powerpoint/2010/main" val="276033033"/>
      </p:ext>
    </p:extLst>
  </p:cSld>
  <p:clrMapOvr>
    <a:masterClrMapping/>
  </p:clrMapOvr>
  <mc:AlternateContent xmlns:mc="http://schemas.openxmlformats.org/markup-compatibility/2006" xmlns:p14="http://schemas.microsoft.com/office/powerpoint/2010/main">
    <mc:Choice Requires="p14">
      <p:transition spd="slow" p14:dur="2000" advTm="110281"/>
    </mc:Choice>
    <mc:Fallback xmlns="">
      <p:transition xmlns:p14="http://schemas.microsoft.com/office/powerpoint/2010/main" spd="slow" advTm="1102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rcRect l="-7313" r="-7313"/>
          <a:stretch>
            <a:fillRect/>
          </a:stretch>
        </p:blipFill>
        <p:spPr>
          <a:xfrm>
            <a:off x="1574800" y="457200"/>
            <a:ext cx="5651500" cy="3686176"/>
          </a:xfr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3533776"/>
            <a:ext cx="812800" cy="609600"/>
          </a:xfrm>
          <a:prstGeom prst="rect">
            <a:avLst/>
          </a:prstGeom>
        </p:spPr>
      </p:pic>
    </p:spTree>
    <p:extLst>
      <p:ext uri="{BB962C8B-B14F-4D97-AF65-F5344CB8AC3E}">
        <p14:creationId xmlns:p14="http://schemas.microsoft.com/office/powerpoint/2010/main" val="794359880"/>
      </p:ext>
    </p:extLst>
  </p:cSld>
  <p:clrMapOvr>
    <a:masterClrMapping/>
  </p:clrMapOvr>
  <mc:AlternateContent xmlns:mc="http://schemas.openxmlformats.org/markup-compatibility/2006" xmlns:p14="http://schemas.microsoft.com/office/powerpoint/2010/main">
    <mc:Choice Requires="p14">
      <p:transition spd="slow" p14:dur="2000" advTm="41221"/>
    </mc:Choice>
    <mc:Fallback xmlns="">
      <p:transition xmlns:p14="http://schemas.microsoft.com/office/powerpoint/2010/main" spd="slow" advTm="4122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Adolescence and hearing loss</a:t>
            </a:r>
            <a:endParaRPr lang="en-US" sz="3200" dirty="0"/>
          </a:p>
        </p:txBody>
      </p:sp>
      <p:sp>
        <p:nvSpPr>
          <p:cNvPr id="3" name="Content Placeholder 2"/>
          <p:cNvSpPr>
            <a:spLocks noGrp="1"/>
          </p:cNvSpPr>
          <p:nvPr>
            <p:ph idx="1"/>
          </p:nvPr>
        </p:nvSpPr>
        <p:spPr>
          <a:xfrm>
            <a:off x="457200" y="1143001"/>
            <a:ext cx="7772400" cy="3028949"/>
          </a:xfrm>
        </p:spPr>
        <p:txBody>
          <a:bodyPr>
            <a:normAutofit fontScale="77500" lnSpcReduction="20000"/>
          </a:bodyPr>
          <a:lstStyle/>
          <a:p>
            <a:pPr>
              <a:lnSpc>
                <a:spcPct val="120000"/>
              </a:lnSpc>
              <a:buFont typeface="Wingdings" charset="2"/>
              <a:buChar char="u"/>
            </a:pPr>
            <a:endParaRPr lang="en-US" dirty="0" smtClean="0">
              <a:solidFill>
                <a:schemeClr val="tx2"/>
              </a:solidFill>
            </a:endParaRPr>
          </a:p>
          <a:p>
            <a:pPr>
              <a:lnSpc>
                <a:spcPct val="120000"/>
              </a:lnSpc>
              <a:buFont typeface="Wingdings" charset="2"/>
              <a:buChar char="u"/>
            </a:pPr>
            <a:r>
              <a:rPr lang="en-US" dirty="0" smtClean="0"/>
              <a:t>A time of vulnerability in social and emotional wellbeing</a:t>
            </a:r>
          </a:p>
          <a:p>
            <a:pPr marL="0" indent="0">
              <a:lnSpc>
                <a:spcPct val="120000"/>
              </a:lnSpc>
              <a:buNone/>
            </a:pPr>
            <a:endParaRPr lang="en-US" dirty="0" smtClean="0"/>
          </a:p>
          <a:p>
            <a:pPr>
              <a:lnSpc>
                <a:spcPct val="120000"/>
              </a:lnSpc>
              <a:buFont typeface="Wingdings" charset="2"/>
              <a:buChar char="u"/>
            </a:pPr>
            <a:r>
              <a:rPr lang="en-US" dirty="0"/>
              <a:t>Become more self-conscious about their deafness, hearing aids, cochlear implants, speech</a:t>
            </a:r>
          </a:p>
          <a:p>
            <a:pPr>
              <a:lnSpc>
                <a:spcPct val="120000"/>
              </a:lnSpc>
              <a:buFont typeface="Wingdings" charset="2"/>
              <a:buChar char="u"/>
            </a:pPr>
            <a:endParaRPr lang="en-US" dirty="0" smtClean="0"/>
          </a:p>
          <a:p>
            <a:pPr>
              <a:buFont typeface="Wingdings" charset="2"/>
              <a:buChar char="u"/>
            </a:pPr>
            <a:r>
              <a:rPr lang="en-US" dirty="0" smtClean="0"/>
              <a:t>Challenging communication environments - in </a:t>
            </a:r>
            <a:r>
              <a:rPr lang="en-US" dirty="0"/>
              <a:t>groups, at parties, in noisy venues</a:t>
            </a:r>
          </a:p>
          <a:p>
            <a:pPr marL="0" indent="0">
              <a:buNone/>
            </a:pPr>
            <a:endParaRPr lang="en-US" dirty="0">
              <a:solidFill>
                <a:schemeClr val="tx2"/>
              </a:solidFill>
            </a:endParaRPr>
          </a:p>
          <a:p>
            <a:pPr>
              <a:buFont typeface="Wingdings" charset="2"/>
              <a:buChar char="u"/>
            </a:pPr>
            <a:endParaRPr lang="en-US" dirty="0" smtClean="0">
              <a:solidFill>
                <a:schemeClr val="tx2"/>
              </a:solidFill>
            </a:endParaRPr>
          </a:p>
          <a:p>
            <a:pPr>
              <a:buFont typeface="Wingdings" charset="2"/>
              <a:buChar char="u"/>
            </a:pPr>
            <a:endParaRPr lang="en-US" dirty="0" smtClean="0">
              <a:solidFill>
                <a:schemeClr val="tx2"/>
              </a:solidFill>
            </a:endParaRPr>
          </a:p>
          <a:p>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3550" y="3676650"/>
            <a:ext cx="812800" cy="609600"/>
          </a:xfrm>
          <a:prstGeom prst="rect">
            <a:avLst/>
          </a:prstGeom>
        </p:spPr>
      </p:pic>
    </p:spTree>
    <p:extLst>
      <p:ext uri="{BB962C8B-B14F-4D97-AF65-F5344CB8AC3E}">
        <p14:creationId xmlns:p14="http://schemas.microsoft.com/office/powerpoint/2010/main" val="329416757"/>
      </p:ext>
    </p:extLst>
  </p:cSld>
  <p:clrMapOvr>
    <a:masterClrMapping/>
  </p:clrMapOvr>
  <mc:AlternateContent xmlns:mc="http://schemas.openxmlformats.org/markup-compatibility/2006" xmlns:p14="http://schemas.microsoft.com/office/powerpoint/2010/main">
    <mc:Choice Requires="p14">
      <p:transition spd="slow" p14:dur="2000" advTm="57831"/>
    </mc:Choice>
    <mc:Fallback xmlns="">
      <p:transition xmlns:p14="http://schemas.microsoft.com/office/powerpoint/2010/main" spd="slow" advTm="578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Adolescence and hearing </a:t>
            </a:r>
            <a:r>
              <a:rPr lang="en-US" sz="3200" dirty="0" smtClean="0"/>
              <a:t>loss (cont.)</a:t>
            </a:r>
            <a:endParaRPr lang="en-US" sz="3200" dirty="0"/>
          </a:p>
        </p:txBody>
      </p:sp>
      <p:sp>
        <p:nvSpPr>
          <p:cNvPr id="3" name="Content Placeholder 2"/>
          <p:cNvSpPr>
            <a:spLocks noGrp="1"/>
          </p:cNvSpPr>
          <p:nvPr>
            <p:ph idx="1"/>
          </p:nvPr>
        </p:nvSpPr>
        <p:spPr>
          <a:xfrm>
            <a:off x="536960" y="1039165"/>
            <a:ext cx="8229600" cy="3247085"/>
          </a:xfrm>
        </p:spPr>
        <p:txBody>
          <a:bodyPr>
            <a:normAutofit fontScale="70000" lnSpcReduction="20000"/>
          </a:bodyPr>
          <a:lstStyle/>
          <a:p>
            <a:pPr marL="0" indent="0">
              <a:buNone/>
            </a:pPr>
            <a:endParaRPr lang="en-US" dirty="0"/>
          </a:p>
          <a:p>
            <a:pPr>
              <a:lnSpc>
                <a:spcPct val="120000"/>
              </a:lnSpc>
              <a:buFont typeface="Wingdings" charset="2"/>
              <a:buChar char="u"/>
            </a:pPr>
            <a:r>
              <a:rPr lang="en-US" dirty="0"/>
              <a:t>Identity </a:t>
            </a:r>
            <a:r>
              <a:rPr lang="en-US" dirty="0" smtClean="0"/>
              <a:t>formation</a:t>
            </a:r>
          </a:p>
          <a:p>
            <a:pPr>
              <a:lnSpc>
                <a:spcPct val="120000"/>
              </a:lnSpc>
              <a:buFont typeface="Wingdings" charset="2"/>
              <a:buChar char="u"/>
            </a:pPr>
            <a:endParaRPr lang="en-US" dirty="0"/>
          </a:p>
          <a:p>
            <a:pPr>
              <a:buFont typeface="Wingdings" charset="2"/>
              <a:buChar char="u"/>
            </a:pPr>
            <a:r>
              <a:rPr lang="en-US" dirty="0"/>
              <a:t>How does hearing loss fit in </a:t>
            </a:r>
            <a:r>
              <a:rPr lang="en-US" dirty="0" smtClean="0"/>
              <a:t>with </a:t>
            </a:r>
            <a:r>
              <a:rPr lang="en-US" dirty="0"/>
              <a:t>identity?</a:t>
            </a:r>
          </a:p>
          <a:p>
            <a:pPr>
              <a:buFont typeface="Wingdings" charset="2"/>
              <a:buChar char="u"/>
            </a:pPr>
            <a:endParaRPr lang="en-US" dirty="0"/>
          </a:p>
          <a:p>
            <a:pPr marL="0" indent="0">
              <a:buNone/>
            </a:pPr>
            <a:r>
              <a:rPr lang="en-US" dirty="0" smtClean="0"/>
              <a:t>May be:</a:t>
            </a:r>
          </a:p>
          <a:p>
            <a:pPr marL="0" indent="0">
              <a:buNone/>
            </a:pPr>
            <a:endParaRPr lang="en-US" dirty="0" smtClean="0"/>
          </a:p>
          <a:p>
            <a:pPr>
              <a:buFont typeface="Wingdings" charset="2"/>
              <a:buChar char="u"/>
            </a:pPr>
            <a:r>
              <a:rPr lang="en-US" dirty="0" smtClean="0"/>
              <a:t>Reluctant </a:t>
            </a:r>
            <a:r>
              <a:rPr lang="en-US" dirty="0"/>
              <a:t>to wear hearing aids or use assistive devices</a:t>
            </a:r>
          </a:p>
          <a:p>
            <a:pPr>
              <a:buFont typeface="Wingdings" charset="2"/>
              <a:buChar char="u"/>
            </a:pPr>
            <a:endParaRPr lang="en-US" dirty="0"/>
          </a:p>
          <a:p>
            <a:pPr>
              <a:buFont typeface="Wingdings" charset="2"/>
              <a:buChar char="u"/>
            </a:pPr>
            <a:r>
              <a:rPr lang="en-US" dirty="0" smtClean="0"/>
              <a:t>Reluctant </a:t>
            </a:r>
            <a:r>
              <a:rPr lang="en-US" dirty="0"/>
              <a:t>to talk about </a:t>
            </a:r>
            <a:r>
              <a:rPr lang="en-US" dirty="0" smtClean="0"/>
              <a:t>it with adults</a:t>
            </a:r>
            <a:endParaRPr lang="en-US" dirty="0"/>
          </a:p>
          <a:p>
            <a:pPr>
              <a:buFont typeface="Wingdings" charset="2"/>
              <a:buChar char="u"/>
            </a:pPr>
            <a:endParaRPr lang="en-US" dirty="0">
              <a:solidFill>
                <a:schemeClr val="tx2"/>
              </a:solidFill>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100" y="3600450"/>
            <a:ext cx="812800" cy="609600"/>
          </a:xfrm>
          <a:prstGeom prst="rect">
            <a:avLst/>
          </a:prstGeom>
        </p:spPr>
      </p:pic>
    </p:spTree>
    <p:extLst>
      <p:ext uri="{BB962C8B-B14F-4D97-AF65-F5344CB8AC3E}">
        <p14:creationId xmlns:p14="http://schemas.microsoft.com/office/powerpoint/2010/main" val="3464156951"/>
      </p:ext>
    </p:extLst>
  </p:cSld>
  <p:clrMapOvr>
    <a:masterClrMapping/>
  </p:clrMapOvr>
  <mc:AlternateContent xmlns:mc="http://schemas.openxmlformats.org/markup-compatibility/2006" xmlns:p14="http://schemas.microsoft.com/office/powerpoint/2010/main">
    <mc:Choice Requires="p14">
      <p:transition spd="slow" p14:dur="2000" advTm="66260"/>
    </mc:Choice>
    <mc:Fallback xmlns="">
      <p:transition xmlns:p14="http://schemas.microsoft.com/office/powerpoint/2010/main" spd="slow" advTm="662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ection Slide 1">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Slide 2">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DEI Text Ribbon bottom right">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VDEI Text NO Ribbon">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2acbc-2b23-4cb0-8478-fcee7d05ee32">
      <Terms xmlns="http://schemas.microsoft.com/office/infopath/2007/PartnerControls"/>
    </lcf76f155ced4ddcb4097134ff3c332f>
    <TaxCatchAll xmlns="9fc8724d-89cc-402b-bbe0-7965213496a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90F5FAE742D5478D917EE70B12AABF" ma:contentTypeVersion="15" ma:contentTypeDescription="Create a new document." ma:contentTypeScope="" ma:versionID="5bfb064b3746dd9a2f9d7ca8ab96a7ff">
  <xsd:schema xmlns:xsd="http://www.w3.org/2001/XMLSchema" xmlns:xs="http://www.w3.org/2001/XMLSchema" xmlns:p="http://schemas.microsoft.com/office/2006/metadata/properties" xmlns:ns2="de32acbc-2b23-4cb0-8478-fcee7d05ee32" xmlns:ns3="9fc8724d-89cc-402b-bbe0-7965213496a8" targetNamespace="http://schemas.microsoft.com/office/2006/metadata/properties" ma:root="true" ma:fieldsID="816a78cae2d44f0f71e3271cb5477d81" ns2:_="" ns3:_="">
    <xsd:import namespace="de32acbc-2b23-4cb0-8478-fcee7d05ee32"/>
    <xsd:import namespace="9fc8724d-89cc-402b-bbe0-7965213496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2acbc-2b23-4cb0-8478-fcee7d05e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c9ec28-b5bd-4f0a-bc79-a98376c03a4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c8724d-89cc-402b-bbe0-7965213496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fda89a7-951f-4011-bc72-bc57ea0d0449}" ma:internalName="TaxCatchAll" ma:showField="CatchAllData" ma:web="9fc8724d-89cc-402b-bbe0-7965213496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A543586189B5034CA46E01477DA710B1" ma:contentTypeVersion="1" ma:contentTypeDescription="Create a new document." ma:contentTypeScope="" ma:versionID="05755bd356f989c4e49970be2d97b1e0">
  <xsd:schema xmlns:xsd="http://www.w3.org/2001/XMLSchema" xmlns:xs="http://www.w3.org/2001/XMLSchema" xmlns:p="http://schemas.microsoft.com/office/2006/metadata/properties" xmlns:ns1="http://schemas.microsoft.com/sharepoint/v3" xmlns:ns2="5d14890a-c71e-44f0-a7b4-775c357eb01c" targetNamespace="http://schemas.microsoft.com/office/2006/metadata/properties" ma:root="true" ma:fieldsID="921a5e4c17d15224d4625d502c1abaa0" ns1:_="" ns2:_="">
    <xsd:import namespace="http://schemas.microsoft.com/sharepoint/v3"/>
    <xsd:import namespace="5d14890a-c71e-44f0-a7b4-775c357eb01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14890a-c71e-44f0-a7b4-775c357eb01c"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DAB6F1-24A2-4B66-A52C-DB261E06B401}"/>
</file>

<file path=customXml/itemProps2.xml><?xml version="1.0" encoding="utf-8"?>
<ds:datastoreItem xmlns:ds="http://schemas.openxmlformats.org/officeDocument/2006/customXml" ds:itemID="{946D57EB-98FD-4865-AD04-329827C192A4}"/>
</file>

<file path=customXml/itemProps3.xml><?xml version="1.0" encoding="utf-8"?>
<ds:datastoreItem xmlns:ds="http://schemas.openxmlformats.org/officeDocument/2006/customXml" ds:itemID="{34B30F77-54BD-407A-84EA-501A6C701E96}"/>
</file>

<file path=customXml/itemProps4.xml><?xml version="1.0" encoding="utf-8"?>
<ds:datastoreItem xmlns:ds="http://schemas.openxmlformats.org/officeDocument/2006/customXml" ds:itemID="{6BE9AF8B-6987-4479-9C53-DDFD823DC89E}"/>
</file>

<file path=docProps/app.xml><?xml version="1.0" encoding="utf-8"?>
<Properties xmlns="http://schemas.openxmlformats.org/officeDocument/2006/extended-properties" xmlns:vt="http://schemas.openxmlformats.org/officeDocument/2006/docPropsVTypes">
  <Template/>
  <TotalTime>993</TotalTime>
  <Words>2745</Words>
  <Application>Microsoft Macintosh PowerPoint</Application>
  <PresentationFormat>On-screen Show (16:9)</PresentationFormat>
  <Paragraphs>172</Paragraphs>
  <Slides>13</Slides>
  <Notes>13</Notes>
  <HiddenSlides>0</HiddenSlides>
  <MMClips>13</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Section Slide 1</vt:lpstr>
      <vt:lpstr>Section Slide 2</vt:lpstr>
      <vt:lpstr>VDEI Text Ribbon bottom right</vt:lpstr>
      <vt:lpstr>1_VDEI Text NO Ribbon</vt:lpstr>
      <vt:lpstr>SUPpORTING adolescents who are deaf or hard of hearing IN Transition TO POST-SCHOOL EDUCATION &amp; EMPLOYMENT</vt:lpstr>
      <vt:lpstr> </vt:lpstr>
      <vt:lpstr>WHY is it so important to focus on transition for D/HH students?   </vt:lpstr>
      <vt:lpstr>WHY is it so important to focus on transition for D/HH students? (cont.)</vt:lpstr>
      <vt:lpstr>Hearing loss</vt:lpstr>
      <vt:lpstr>Students with cochlear implants</vt:lpstr>
      <vt:lpstr>PowerPoint Presentation</vt:lpstr>
      <vt:lpstr>Adolescence and hearing loss</vt:lpstr>
      <vt:lpstr>Adolescence and hearing loss (cont.)</vt:lpstr>
      <vt:lpstr>PowerPoint Presentation</vt:lpstr>
      <vt:lpstr>Student development </vt:lpstr>
      <vt:lpstr>Self-determination</vt:lpstr>
      <vt:lpstr>Self-determination skills</vt:lpstr>
    </vt:vector>
  </TitlesOfParts>
  <Company>Seamer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Seamer</dc:creator>
  <cp:lastModifiedBy>Renee Punch</cp:lastModifiedBy>
  <cp:revision>44</cp:revision>
  <cp:lastPrinted>2015-04-30T23:46:38Z</cp:lastPrinted>
  <dcterms:created xsi:type="dcterms:W3CDTF">2014-10-06T11:05:17Z</dcterms:created>
  <dcterms:modified xsi:type="dcterms:W3CDTF">2015-10-20T06:21:13Z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0x0101007A90F5FAE742D5478D917EE70B12AABF</vt:lpwstr>
  </property>
  <property fmtid="{D5CDD505-2E9C-101B-9397-08002B2CF9AE}" pid="3" name="_dlc_DocIdItemGuid">
    <vt:lpwstr>78b8e263-2001-4ebd-a286-c215c451e237</vt:lpwstr>
  </property>
</Properties>
</file>